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Lst>
  <p:sldIdLst>
    <p:sldId id="256" r:id="rId2"/>
    <p:sldId id="304" r:id="rId3"/>
    <p:sldId id="257" r:id="rId4"/>
    <p:sldId id="258" r:id="rId5"/>
    <p:sldId id="259" r:id="rId6"/>
    <p:sldId id="261" r:id="rId7"/>
    <p:sldId id="262" r:id="rId8"/>
    <p:sldId id="263" r:id="rId9"/>
    <p:sldId id="293" r:id="rId10"/>
    <p:sldId id="299" r:id="rId11"/>
    <p:sldId id="265" r:id="rId12"/>
    <p:sldId id="294" r:id="rId13"/>
    <p:sldId id="268" r:id="rId14"/>
    <p:sldId id="269" r:id="rId15"/>
    <p:sldId id="302" r:id="rId16"/>
    <p:sldId id="270" r:id="rId17"/>
    <p:sldId id="303" r:id="rId18"/>
    <p:sldId id="271" r:id="rId19"/>
    <p:sldId id="298" r:id="rId20"/>
    <p:sldId id="300" r:id="rId21"/>
    <p:sldId id="301" r:id="rId22"/>
    <p:sldId id="275" r:id="rId23"/>
    <p:sldId id="295" r:id="rId24"/>
    <p:sldId id="296" r:id="rId25"/>
    <p:sldId id="278" r:id="rId26"/>
    <p:sldId id="288" r:id="rId27"/>
    <p:sldId id="297" r:id="rId28"/>
    <p:sldId id="289" r:id="rId29"/>
    <p:sldId id="290" r:id="rId30"/>
    <p:sldId id="291" r:id="rId31"/>
    <p:sldId id="292" r:id="rId32"/>
  </p:sldIdLst>
  <p:sldSz cx="12192000" cy="6858000"/>
  <p:notesSz cx="6742113"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106"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D0DC"/>
    <a:srgbClr val="E7E9EE"/>
    <a:srgbClr val="B7B8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946"/>
    <p:restoredTop sz="94694"/>
  </p:normalViewPr>
  <p:slideViewPr>
    <p:cSldViewPr snapToGrid="0" snapToObjects="1">
      <p:cViewPr varScale="1">
        <p:scale>
          <a:sx n="103" d="100"/>
          <a:sy n="103" d="100"/>
        </p:scale>
        <p:origin x="138" y="378"/>
      </p:cViewPr>
      <p:guideLst>
        <p:guide pos="7106"/>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040A0-3282-AF46-A25B-94B11FCF7462}"/>
              </a:ext>
            </a:extLst>
          </p:cNvPr>
          <p:cNvSpPr>
            <a:spLocks noGrp="1"/>
          </p:cNvSpPr>
          <p:nvPr>
            <p:ph type="ctrTitle"/>
          </p:nvPr>
        </p:nvSpPr>
        <p:spPr>
          <a:xfrm>
            <a:off x="1524000" y="3155461"/>
            <a:ext cx="9144000" cy="1323439"/>
          </a:xfrm>
        </p:spPr>
        <p:txBody>
          <a:bodyPr anchor="ctr"/>
          <a:lstStyle>
            <a:lvl1pPr algn="ctr">
              <a:defRPr sz="6000" b="1">
                <a:solidFill>
                  <a:schemeClr val="accent1"/>
                </a:solidFill>
              </a:defRPr>
            </a:lvl1pPr>
          </a:lstStyle>
          <a:p>
            <a:r>
              <a:rPr lang="en-US" dirty="0"/>
              <a:t>Click to edit Master title style</a:t>
            </a:r>
            <a:endParaRPr lang="tr-TR" dirty="0"/>
          </a:p>
        </p:txBody>
      </p:sp>
      <p:sp>
        <p:nvSpPr>
          <p:cNvPr id="3" name="Subtitle 2">
            <a:extLst>
              <a:ext uri="{FF2B5EF4-FFF2-40B4-BE49-F238E27FC236}">
                <a16:creationId xmlns:a16="http://schemas.microsoft.com/office/drawing/2014/main" id="{A380FFB2-0C5B-FE4F-B47B-13D16207EB8B}"/>
              </a:ext>
            </a:extLst>
          </p:cNvPr>
          <p:cNvSpPr>
            <a:spLocks noGrp="1"/>
          </p:cNvSpPr>
          <p:nvPr>
            <p:ph type="subTitle" idx="1"/>
          </p:nvPr>
        </p:nvSpPr>
        <p:spPr>
          <a:xfrm>
            <a:off x="1524000" y="4809781"/>
            <a:ext cx="9144000" cy="738554"/>
          </a:xfrm>
        </p:spPr>
        <p:txBody>
          <a:bodyPr/>
          <a:lstStyle>
            <a:lvl1pPr marL="0" indent="0" algn="ctr">
              <a:buNone/>
              <a:defRPr sz="24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tr-TR" dirty="0"/>
          </a:p>
        </p:txBody>
      </p:sp>
      <p:sp>
        <p:nvSpPr>
          <p:cNvPr id="4" name="Date Placeholder 3">
            <a:extLst>
              <a:ext uri="{FF2B5EF4-FFF2-40B4-BE49-F238E27FC236}">
                <a16:creationId xmlns:a16="http://schemas.microsoft.com/office/drawing/2014/main" id="{FA817364-C444-104A-8004-96E50289CBDB}"/>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5" name="Footer Placeholder 4">
            <a:extLst>
              <a:ext uri="{FF2B5EF4-FFF2-40B4-BE49-F238E27FC236}">
                <a16:creationId xmlns:a16="http://schemas.microsoft.com/office/drawing/2014/main" id="{1005EEF5-0DFB-2B45-9BC6-B549F2EAEC29}"/>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04680340-C9EB-BC40-8416-F3FAB1397EAC}"/>
              </a:ext>
            </a:extLst>
          </p:cNvPr>
          <p:cNvSpPr>
            <a:spLocks noGrp="1"/>
          </p:cNvSpPr>
          <p:nvPr>
            <p:ph type="sldNum" sz="quarter" idx="12"/>
          </p:nvPr>
        </p:nvSpPr>
        <p:spPr/>
        <p:txBody>
          <a:bodyPr/>
          <a:lstStyle/>
          <a:p>
            <a:fld id="{CF8EA236-263A-8E4B-A919-97FD95326A6F}" type="slidenum">
              <a:rPr lang="tr-TR" smtClean="0"/>
              <a:t>‹#›</a:t>
            </a:fld>
            <a:endParaRPr lang="tr-TR"/>
          </a:p>
        </p:txBody>
      </p:sp>
      <p:cxnSp>
        <p:nvCxnSpPr>
          <p:cNvPr id="7" name="Straight Connector 6">
            <a:extLst>
              <a:ext uri="{FF2B5EF4-FFF2-40B4-BE49-F238E27FC236}">
                <a16:creationId xmlns:a16="http://schemas.microsoft.com/office/drawing/2014/main" id="{28AFF16D-A428-EE42-B763-96EEF8ED0D2B}"/>
              </a:ext>
            </a:extLst>
          </p:cNvPr>
          <p:cNvCxnSpPr/>
          <p:nvPr userDrawn="1"/>
        </p:nvCxnSpPr>
        <p:spPr>
          <a:xfrm>
            <a:off x="5339645" y="936978"/>
            <a:ext cx="0" cy="1531584"/>
          </a:xfrm>
          <a:prstGeom prst="line">
            <a:avLst/>
          </a:prstGeom>
          <a:ln w="50800"/>
        </p:spPr>
        <p:style>
          <a:lnRef idx="3">
            <a:schemeClr val="accent1"/>
          </a:lnRef>
          <a:fillRef idx="0">
            <a:schemeClr val="accent1"/>
          </a:fillRef>
          <a:effectRef idx="2">
            <a:schemeClr val="accent1"/>
          </a:effectRef>
          <a:fontRef idx="minor">
            <a:schemeClr val="tx1"/>
          </a:fontRef>
        </p:style>
      </p:cxnSp>
      <p:sp>
        <p:nvSpPr>
          <p:cNvPr id="8" name="TextBox 7">
            <a:extLst>
              <a:ext uri="{FF2B5EF4-FFF2-40B4-BE49-F238E27FC236}">
                <a16:creationId xmlns:a16="http://schemas.microsoft.com/office/drawing/2014/main" id="{EC3F09AE-0498-644B-A566-B7CF9EA97055}"/>
              </a:ext>
            </a:extLst>
          </p:cNvPr>
          <p:cNvSpPr txBox="1"/>
          <p:nvPr userDrawn="1"/>
        </p:nvSpPr>
        <p:spPr>
          <a:xfrm>
            <a:off x="5420362" y="1024007"/>
            <a:ext cx="3265310" cy="1323439"/>
          </a:xfrm>
          <a:prstGeom prst="rect">
            <a:avLst/>
          </a:prstGeom>
          <a:noFill/>
        </p:spPr>
        <p:txBody>
          <a:bodyPr wrap="square" rtlCol="0">
            <a:noAutofit/>
          </a:bodyPr>
          <a:lstStyle/>
          <a:p>
            <a:r>
              <a:rPr lang="tr-TR" sz="4000" b="1" dirty="0">
                <a:solidFill>
                  <a:schemeClr val="bg2">
                    <a:lumMod val="50000"/>
                  </a:schemeClr>
                </a:solidFill>
              </a:rPr>
              <a:t>DOKUZ EYLÜL</a:t>
            </a:r>
          </a:p>
          <a:p>
            <a:r>
              <a:rPr lang="tr-TR" sz="4000" b="1" dirty="0">
                <a:solidFill>
                  <a:schemeClr val="bg2">
                    <a:lumMod val="50000"/>
                  </a:schemeClr>
                </a:solidFill>
              </a:rPr>
              <a:t>ÜNİVERSİTESİ</a:t>
            </a:r>
            <a:endParaRPr lang="tr-TR" b="1" dirty="0">
              <a:solidFill>
                <a:schemeClr val="bg2">
                  <a:lumMod val="50000"/>
                </a:schemeClr>
              </a:solidFill>
            </a:endParaRPr>
          </a:p>
        </p:txBody>
      </p:sp>
      <p:pic>
        <p:nvPicPr>
          <p:cNvPr id="9" name="Picture 8">
            <a:extLst>
              <a:ext uri="{FF2B5EF4-FFF2-40B4-BE49-F238E27FC236}">
                <a16:creationId xmlns:a16="http://schemas.microsoft.com/office/drawing/2014/main" id="{3D65E5B7-A235-F04F-B1DB-D6D20DDD4092}"/>
              </a:ext>
            </a:extLst>
          </p:cNvPr>
          <p:cNvPicPr>
            <a:picLocks noChangeAspect="1"/>
          </p:cNvPicPr>
          <p:nvPr userDrawn="1"/>
        </p:nvPicPr>
        <p:blipFill>
          <a:blip r:embed="rId2"/>
          <a:stretch>
            <a:fillRect/>
          </a:stretch>
        </p:blipFill>
        <p:spPr>
          <a:xfrm>
            <a:off x="3398520" y="807402"/>
            <a:ext cx="1661160" cy="1661160"/>
          </a:xfrm>
          <a:prstGeom prst="rect">
            <a:avLst/>
          </a:prstGeom>
        </p:spPr>
      </p:pic>
    </p:spTree>
    <p:extLst>
      <p:ext uri="{BB962C8B-B14F-4D97-AF65-F5344CB8AC3E}">
        <p14:creationId xmlns:p14="http://schemas.microsoft.com/office/powerpoint/2010/main" val="85580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2B7E1-F47F-BE43-BB2D-F88350C7A09F}"/>
              </a:ext>
            </a:extLst>
          </p:cNvPr>
          <p:cNvSpPr>
            <a:spLocks noGrp="1"/>
          </p:cNvSpPr>
          <p:nvPr>
            <p:ph type="title"/>
          </p:nvPr>
        </p:nvSpPr>
        <p:spPr>
          <a:xfrm>
            <a:off x="838200" y="365125"/>
            <a:ext cx="8317089" cy="1325563"/>
          </a:xfrm>
        </p:spPr>
        <p:txBody>
          <a:bodyPr/>
          <a:lstStyle>
            <a:lvl1pPr>
              <a:defRPr b="1">
                <a:solidFill>
                  <a:schemeClr val="accent1"/>
                </a:solidFill>
              </a:defRPr>
            </a:lvl1pPr>
          </a:lstStyle>
          <a:p>
            <a:r>
              <a:rPr lang="en-US" dirty="0"/>
              <a:t>Click to edit Master title style</a:t>
            </a:r>
            <a:endParaRPr lang="tr-TR" dirty="0"/>
          </a:p>
        </p:txBody>
      </p:sp>
      <p:sp>
        <p:nvSpPr>
          <p:cNvPr id="3" name="Vertical Text Placeholder 2">
            <a:extLst>
              <a:ext uri="{FF2B5EF4-FFF2-40B4-BE49-F238E27FC236}">
                <a16:creationId xmlns:a16="http://schemas.microsoft.com/office/drawing/2014/main" id="{5185E205-529D-6D44-B715-68A3CBA6762E}"/>
              </a:ext>
            </a:extLst>
          </p:cNvPr>
          <p:cNvSpPr>
            <a:spLocks noGrp="1"/>
          </p:cNvSpPr>
          <p:nvPr>
            <p:ph type="body" orient="vert" idx="1"/>
          </p:nvPr>
        </p:nvSpPr>
        <p:spPr>
          <a:xfrm>
            <a:off x="838200" y="2110153"/>
            <a:ext cx="10515600" cy="4066809"/>
          </a:xfrm>
        </p:spPr>
        <p:txBody>
          <a:bodyPr vert="horz"/>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r-TR" dirty="0"/>
          </a:p>
        </p:txBody>
      </p:sp>
      <p:sp>
        <p:nvSpPr>
          <p:cNvPr id="4" name="Date Placeholder 3">
            <a:extLst>
              <a:ext uri="{FF2B5EF4-FFF2-40B4-BE49-F238E27FC236}">
                <a16:creationId xmlns:a16="http://schemas.microsoft.com/office/drawing/2014/main" id="{2A1475E5-9EF6-6340-B2BB-1C1124058016}"/>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5" name="Footer Placeholder 4">
            <a:extLst>
              <a:ext uri="{FF2B5EF4-FFF2-40B4-BE49-F238E27FC236}">
                <a16:creationId xmlns:a16="http://schemas.microsoft.com/office/drawing/2014/main" id="{6AA2DCEA-F13E-6F40-B62A-84CC2BD923ED}"/>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20847AD2-9758-3C4F-A7A2-D0BB8CF362E5}"/>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7" name="Picture 6">
            <a:extLst>
              <a:ext uri="{FF2B5EF4-FFF2-40B4-BE49-F238E27FC236}">
                <a16:creationId xmlns:a16="http://schemas.microsoft.com/office/drawing/2014/main" id="{75BECF59-36E7-5946-A383-1A5CC57CB5F0}"/>
              </a:ext>
            </a:extLst>
          </p:cNvPr>
          <p:cNvPicPr>
            <a:picLocks noChangeAspect="1"/>
          </p:cNvPicPr>
          <p:nvPr userDrawn="1"/>
        </p:nvPicPr>
        <p:blipFill>
          <a:blip r:embed="rId2"/>
          <a:stretch>
            <a:fillRect/>
          </a:stretch>
        </p:blipFill>
        <p:spPr>
          <a:xfrm>
            <a:off x="9905365" y="280828"/>
            <a:ext cx="1494155" cy="1494155"/>
          </a:xfrm>
          <a:prstGeom prst="rect">
            <a:avLst/>
          </a:prstGeom>
        </p:spPr>
      </p:pic>
      <p:cxnSp>
        <p:nvCxnSpPr>
          <p:cNvPr id="8" name="Straight Connector 7">
            <a:extLst>
              <a:ext uri="{FF2B5EF4-FFF2-40B4-BE49-F238E27FC236}">
                <a16:creationId xmlns:a16="http://schemas.microsoft.com/office/drawing/2014/main" id="{D0DB7F8D-0D72-964A-B72F-C7DB9A9D921F}"/>
              </a:ext>
            </a:extLst>
          </p:cNvPr>
          <p:cNvCxnSpPr/>
          <p:nvPr userDrawn="1"/>
        </p:nvCxnSpPr>
        <p:spPr>
          <a:xfrm>
            <a:off x="838200" y="1690688"/>
            <a:ext cx="8317089" cy="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076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1972A-06B9-8E4D-81B8-3FC29839DCE6}"/>
              </a:ext>
            </a:extLst>
          </p:cNvPr>
          <p:cNvSpPr>
            <a:spLocks noGrp="1"/>
          </p:cNvSpPr>
          <p:nvPr>
            <p:ph type="title" orient="vert"/>
          </p:nvPr>
        </p:nvSpPr>
        <p:spPr>
          <a:xfrm>
            <a:off x="838200" y="422031"/>
            <a:ext cx="2628900" cy="5754932"/>
          </a:xfrm>
        </p:spPr>
        <p:txBody>
          <a:bodyPr vert="horz"/>
          <a:lstStyle>
            <a:lvl1pPr>
              <a:defRPr b="1">
                <a:solidFill>
                  <a:schemeClr val="accent1"/>
                </a:solidFill>
              </a:defRPr>
            </a:lvl1pPr>
          </a:lstStyle>
          <a:p>
            <a:r>
              <a:rPr lang="en-US" dirty="0"/>
              <a:t>Click to edit Master title style</a:t>
            </a:r>
            <a:endParaRPr lang="tr-TR" dirty="0"/>
          </a:p>
        </p:txBody>
      </p:sp>
      <p:sp>
        <p:nvSpPr>
          <p:cNvPr id="3" name="Vertical Text Placeholder 2">
            <a:extLst>
              <a:ext uri="{FF2B5EF4-FFF2-40B4-BE49-F238E27FC236}">
                <a16:creationId xmlns:a16="http://schemas.microsoft.com/office/drawing/2014/main" id="{594E875F-6BB8-2B41-A85E-C5CCDF5FB509}"/>
              </a:ext>
            </a:extLst>
          </p:cNvPr>
          <p:cNvSpPr>
            <a:spLocks noGrp="1"/>
          </p:cNvSpPr>
          <p:nvPr>
            <p:ph type="body" orient="vert" idx="1"/>
          </p:nvPr>
        </p:nvSpPr>
        <p:spPr>
          <a:xfrm>
            <a:off x="3619500" y="1811215"/>
            <a:ext cx="7734300" cy="4365748"/>
          </a:xfrm>
        </p:spPr>
        <p:txBody>
          <a:bodyPr vert="horz"/>
          <a:lstStyle>
            <a:lvl1pPr>
              <a:defRPr>
                <a:solidFill>
                  <a:schemeClr val="accent1"/>
                </a:solidFill>
              </a:defRPr>
            </a:lvl1pPr>
            <a:lvl2pPr>
              <a:defRPr>
                <a:solidFill>
                  <a:schemeClr val="accent6"/>
                </a:solidFill>
              </a:defRPr>
            </a:lvl2pPr>
            <a:lvl3pPr>
              <a:defRPr>
                <a:solidFill>
                  <a:schemeClr val="accent3"/>
                </a:solidFill>
              </a:defRPr>
            </a:lvl3pPr>
            <a:lvl4pPr>
              <a:defRPr>
                <a:solidFill>
                  <a:schemeClr val="accent5"/>
                </a:solidFill>
              </a:defRPr>
            </a:lvl4pPr>
            <a:lvl5pPr>
              <a:defRPr>
                <a:solidFill>
                  <a:schemeClr val="bg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r-TR" dirty="0"/>
          </a:p>
        </p:txBody>
      </p:sp>
      <p:sp>
        <p:nvSpPr>
          <p:cNvPr id="4" name="Date Placeholder 3">
            <a:extLst>
              <a:ext uri="{FF2B5EF4-FFF2-40B4-BE49-F238E27FC236}">
                <a16:creationId xmlns:a16="http://schemas.microsoft.com/office/drawing/2014/main" id="{2F23AFD9-119B-AF4E-83CD-2AB4717723CB}"/>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5" name="Footer Placeholder 4">
            <a:extLst>
              <a:ext uri="{FF2B5EF4-FFF2-40B4-BE49-F238E27FC236}">
                <a16:creationId xmlns:a16="http://schemas.microsoft.com/office/drawing/2014/main" id="{2B01E618-DA17-1942-BE61-C786F2DA9803}"/>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12AA7508-CAB6-F24D-BC15-39E3E6028F18}"/>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7" name="Picture 6">
            <a:extLst>
              <a:ext uri="{FF2B5EF4-FFF2-40B4-BE49-F238E27FC236}">
                <a16:creationId xmlns:a16="http://schemas.microsoft.com/office/drawing/2014/main" id="{83A62F18-C391-694B-BC24-89E886683A64}"/>
              </a:ext>
            </a:extLst>
          </p:cNvPr>
          <p:cNvPicPr>
            <a:picLocks noChangeAspect="1"/>
          </p:cNvPicPr>
          <p:nvPr userDrawn="1"/>
        </p:nvPicPr>
        <p:blipFill>
          <a:blip r:embed="rId2"/>
          <a:stretch>
            <a:fillRect/>
          </a:stretch>
        </p:blipFill>
        <p:spPr>
          <a:xfrm>
            <a:off x="9905365" y="280828"/>
            <a:ext cx="1494155" cy="1494155"/>
          </a:xfrm>
          <a:prstGeom prst="rect">
            <a:avLst/>
          </a:prstGeom>
        </p:spPr>
      </p:pic>
    </p:spTree>
    <p:extLst>
      <p:ext uri="{BB962C8B-B14F-4D97-AF65-F5344CB8AC3E}">
        <p14:creationId xmlns:p14="http://schemas.microsoft.com/office/powerpoint/2010/main" val="320611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BBF1-9179-C64D-AD1E-E3603236546C}"/>
              </a:ext>
            </a:extLst>
          </p:cNvPr>
          <p:cNvSpPr>
            <a:spLocks noGrp="1"/>
          </p:cNvSpPr>
          <p:nvPr>
            <p:ph type="title"/>
          </p:nvPr>
        </p:nvSpPr>
        <p:spPr>
          <a:xfrm>
            <a:off x="838200" y="365125"/>
            <a:ext cx="8317089" cy="1325563"/>
          </a:xfrm>
        </p:spPr>
        <p:txBody>
          <a:bodyPr/>
          <a:lstStyle>
            <a:lvl1pPr>
              <a:defRPr b="1">
                <a:solidFill>
                  <a:schemeClr val="accent1"/>
                </a:solidFill>
              </a:defRPr>
            </a:lvl1pPr>
          </a:lstStyle>
          <a:p>
            <a:r>
              <a:rPr lang="en-US" dirty="0"/>
              <a:t>Click to edit Master title style</a:t>
            </a:r>
            <a:endParaRPr lang="tr-TR" dirty="0"/>
          </a:p>
        </p:txBody>
      </p:sp>
      <p:sp>
        <p:nvSpPr>
          <p:cNvPr id="3" name="Content Placeholder 2">
            <a:extLst>
              <a:ext uri="{FF2B5EF4-FFF2-40B4-BE49-F238E27FC236}">
                <a16:creationId xmlns:a16="http://schemas.microsoft.com/office/drawing/2014/main" id="{D0DA4818-42BE-9341-8813-D6ECEB7820AF}"/>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r-TR" dirty="0"/>
          </a:p>
        </p:txBody>
      </p:sp>
      <p:sp>
        <p:nvSpPr>
          <p:cNvPr id="4" name="Date Placeholder 3">
            <a:extLst>
              <a:ext uri="{FF2B5EF4-FFF2-40B4-BE49-F238E27FC236}">
                <a16:creationId xmlns:a16="http://schemas.microsoft.com/office/drawing/2014/main" id="{490A67FF-9A55-354D-9FC4-C4F3767D9DD4}"/>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5" name="Footer Placeholder 4">
            <a:extLst>
              <a:ext uri="{FF2B5EF4-FFF2-40B4-BE49-F238E27FC236}">
                <a16:creationId xmlns:a16="http://schemas.microsoft.com/office/drawing/2014/main" id="{258FF7C3-785A-9C4B-842F-7EF42242740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E5632753-824F-0841-B974-E1357F2B37E8}"/>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7" name="Picture 6">
            <a:extLst>
              <a:ext uri="{FF2B5EF4-FFF2-40B4-BE49-F238E27FC236}">
                <a16:creationId xmlns:a16="http://schemas.microsoft.com/office/drawing/2014/main" id="{C4CB2650-91C2-9148-AE66-579AABFF5D33}"/>
              </a:ext>
            </a:extLst>
          </p:cNvPr>
          <p:cNvPicPr>
            <a:picLocks noChangeAspect="1"/>
          </p:cNvPicPr>
          <p:nvPr userDrawn="1"/>
        </p:nvPicPr>
        <p:blipFill>
          <a:blip r:embed="rId2"/>
          <a:stretch>
            <a:fillRect/>
          </a:stretch>
        </p:blipFill>
        <p:spPr>
          <a:xfrm>
            <a:off x="9905365" y="280828"/>
            <a:ext cx="1494155" cy="1494155"/>
          </a:xfrm>
          <a:prstGeom prst="rect">
            <a:avLst/>
          </a:prstGeom>
        </p:spPr>
      </p:pic>
      <p:cxnSp>
        <p:nvCxnSpPr>
          <p:cNvPr id="8" name="Straight Connector 7">
            <a:extLst>
              <a:ext uri="{FF2B5EF4-FFF2-40B4-BE49-F238E27FC236}">
                <a16:creationId xmlns:a16="http://schemas.microsoft.com/office/drawing/2014/main" id="{F62B41ED-2589-E148-8857-F5F401EFAA28}"/>
              </a:ext>
            </a:extLst>
          </p:cNvPr>
          <p:cNvCxnSpPr/>
          <p:nvPr userDrawn="1"/>
        </p:nvCxnSpPr>
        <p:spPr>
          <a:xfrm>
            <a:off x="838200" y="1690688"/>
            <a:ext cx="8317089" cy="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1126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3A97B-AA58-9F4D-B4CF-89DAC6E0823A}"/>
              </a:ext>
            </a:extLst>
          </p:cNvPr>
          <p:cNvSpPr>
            <a:spLocks noGrp="1"/>
          </p:cNvSpPr>
          <p:nvPr>
            <p:ph type="title"/>
          </p:nvPr>
        </p:nvSpPr>
        <p:spPr>
          <a:xfrm>
            <a:off x="831850" y="1916723"/>
            <a:ext cx="10515600" cy="2645752"/>
          </a:xfrm>
        </p:spPr>
        <p:txBody>
          <a:bodyPr anchor="ctr"/>
          <a:lstStyle>
            <a:lvl1pPr algn="ctr">
              <a:defRPr sz="6000" b="1">
                <a:solidFill>
                  <a:schemeClr val="accent1"/>
                </a:solidFill>
              </a:defRPr>
            </a:lvl1pPr>
          </a:lstStyle>
          <a:p>
            <a:r>
              <a:rPr lang="en-US" dirty="0"/>
              <a:t>Click to edit Master title style</a:t>
            </a:r>
            <a:endParaRPr lang="tr-TR" dirty="0"/>
          </a:p>
        </p:txBody>
      </p:sp>
      <p:sp>
        <p:nvSpPr>
          <p:cNvPr id="3" name="Text Placeholder 2">
            <a:extLst>
              <a:ext uri="{FF2B5EF4-FFF2-40B4-BE49-F238E27FC236}">
                <a16:creationId xmlns:a16="http://schemas.microsoft.com/office/drawing/2014/main" id="{281A2AAE-1413-7147-BC0D-C5870301AB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AC220B95-3291-8442-AC39-14FA4362E6AE}"/>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5" name="Footer Placeholder 4">
            <a:extLst>
              <a:ext uri="{FF2B5EF4-FFF2-40B4-BE49-F238E27FC236}">
                <a16:creationId xmlns:a16="http://schemas.microsoft.com/office/drawing/2014/main" id="{7A58CE5B-1EC9-684D-9C78-FB6DF8D4C53C}"/>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37F7736-F360-1440-8D79-731BE5C3DCBB}"/>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7" name="Picture 6">
            <a:extLst>
              <a:ext uri="{FF2B5EF4-FFF2-40B4-BE49-F238E27FC236}">
                <a16:creationId xmlns:a16="http://schemas.microsoft.com/office/drawing/2014/main" id="{F969DAAC-1ADA-3B40-89B1-396D76A08773}"/>
              </a:ext>
            </a:extLst>
          </p:cNvPr>
          <p:cNvPicPr>
            <a:picLocks noChangeAspect="1"/>
          </p:cNvPicPr>
          <p:nvPr userDrawn="1"/>
        </p:nvPicPr>
        <p:blipFill>
          <a:blip r:embed="rId2"/>
          <a:stretch>
            <a:fillRect/>
          </a:stretch>
        </p:blipFill>
        <p:spPr>
          <a:xfrm>
            <a:off x="9905365" y="280828"/>
            <a:ext cx="1494155" cy="1494155"/>
          </a:xfrm>
          <a:prstGeom prst="rect">
            <a:avLst/>
          </a:prstGeom>
        </p:spPr>
      </p:pic>
    </p:spTree>
    <p:extLst>
      <p:ext uri="{BB962C8B-B14F-4D97-AF65-F5344CB8AC3E}">
        <p14:creationId xmlns:p14="http://schemas.microsoft.com/office/powerpoint/2010/main" val="38750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D6985-B0BA-624C-99C9-5E0852F89E02}"/>
              </a:ext>
            </a:extLst>
          </p:cNvPr>
          <p:cNvSpPr>
            <a:spLocks noGrp="1"/>
          </p:cNvSpPr>
          <p:nvPr>
            <p:ph type="title"/>
          </p:nvPr>
        </p:nvSpPr>
        <p:spPr>
          <a:xfrm>
            <a:off x="838200" y="365125"/>
            <a:ext cx="8317089" cy="1325563"/>
          </a:xfrm>
        </p:spPr>
        <p:txBody>
          <a:bodyPr/>
          <a:lstStyle>
            <a:lvl1pPr>
              <a:defRPr b="1">
                <a:solidFill>
                  <a:schemeClr val="accent1"/>
                </a:solidFill>
              </a:defRPr>
            </a:lvl1pPr>
          </a:lstStyle>
          <a:p>
            <a:r>
              <a:rPr lang="en-US" dirty="0"/>
              <a:t>Click to edit Master title style</a:t>
            </a:r>
            <a:endParaRPr lang="tr-TR" dirty="0"/>
          </a:p>
        </p:txBody>
      </p:sp>
      <p:sp>
        <p:nvSpPr>
          <p:cNvPr id="3" name="Content Placeholder 2">
            <a:extLst>
              <a:ext uri="{FF2B5EF4-FFF2-40B4-BE49-F238E27FC236}">
                <a16:creationId xmlns:a16="http://schemas.microsoft.com/office/drawing/2014/main" id="{F84E806C-3D3C-BF4E-BB89-1485488E53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0398EA71-6ED8-3042-9B9E-763FB2C5C7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34973093-8BFC-544C-BAAF-60372441C201}"/>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6" name="Footer Placeholder 5">
            <a:extLst>
              <a:ext uri="{FF2B5EF4-FFF2-40B4-BE49-F238E27FC236}">
                <a16:creationId xmlns:a16="http://schemas.microsoft.com/office/drawing/2014/main" id="{88DE5CCB-ECE1-5542-A539-A9EEDA88F4AD}"/>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34B792-505E-EE44-864D-7335BDD64F7F}"/>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8" name="Picture 7">
            <a:extLst>
              <a:ext uri="{FF2B5EF4-FFF2-40B4-BE49-F238E27FC236}">
                <a16:creationId xmlns:a16="http://schemas.microsoft.com/office/drawing/2014/main" id="{88211388-D12A-9846-82CD-B4C20FD508BB}"/>
              </a:ext>
            </a:extLst>
          </p:cNvPr>
          <p:cNvPicPr>
            <a:picLocks noChangeAspect="1"/>
          </p:cNvPicPr>
          <p:nvPr userDrawn="1"/>
        </p:nvPicPr>
        <p:blipFill>
          <a:blip r:embed="rId2"/>
          <a:stretch>
            <a:fillRect/>
          </a:stretch>
        </p:blipFill>
        <p:spPr>
          <a:xfrm>
            <a:off x="9905365" y="280828"/>
            <a:ext cx="1494155" cy="1494155"/>
          </a:xfrm>
          <a:prstGeom prst="rect">
            <a:avLst/>
          </a:prstGeom>
        </p:spPr>
      </p:pic>
      <p:cxnSp>
        <p:nvCxnSpPr>
          <p:cNvPr id="9" name="Straight Connector 8">
            <a:extLst>
              <a:ext uri="{FF2B5EF4-FFF2-40B4-BE49-F238E27FC236}">
                <a16:creationId xmlns:a16="http://schemas.microsoft.com/office/drawing/2014/main" id="{0E8F2509-A11E-F44A-88BF-A7BDEE5F022E}"/>
              </a:ext>
            </a:extLst>
          </p:cNvPr>
          <p:cNvCxnSpPr/>
          <p:nvPr userDrawn="1"/>
        </p:nvCxnSpPr>
        <p:spPr>
          <a:xfrm>
            <a:off x="838200" y="1690688"/>
            <a:ext cx="8317089" cy="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0752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825C2-63D1-9C48-8F8C-551687CFA4B3}"/>
              </a:ext>
            </a:extLst>
          </p:cNvPr>
          <p:cNvSpPr>
            <a:spLocks noGrp="1"/>
          </p:cNvSpPr>
          <p:nvPr>
            <p:ph type="title"/>
          </p:nvPr>
        </p:nvSpPr>
        <p:spPr>
          <a:xfrm>
            <a:off x="839788" y="365125"/>
            <a:ext cx="8831750" cy="1325563"/>
          </a:xfrm>
        </p:spPr>
        <p:txBody>
          <a:bodyPr/>
          <a:lstStyle>
            <a:lvl1pPr>
              <a:defRPr b="1">
                <a:solidFill>
                  <a:schemeClr val="accent1"/>
                </a:solidFill>
              </a:defRPr>
            </a:lvl1pPr>
          </a:lstStyle>
          <a:p>
            <a:r>
              <a:rPr lang="en-US" dirty="0"/>
              <a:t>Click to edit Master title style</a:t>
            </a:r>
            <a:endParaRPr lang="tr-TR" dirty="0"/>
          </a:p>
        </p:txBody>
      </p:sp>
      <p:sp>
        <p:nvSpPr>
          <p:cNvPr id="3" name="Text Placeholder 2">
            <a:extLst>
              <a:ext uri="{FF2B5EF4-FFF2-40B4-BE49-F238E27FC236}">
                <a16:creationId xmlns:a16="http://schemas.microsoft.com/office/drawing/2014/main" id="{AB6D7FC5-9A58-884C-90A6-52103D565105}"/>
              </a:ext>
            </a:extLst>
          </p:cNvPr>
          <p:cNvSpPr>
            <a:spLocks noGrp="1"/>
          </p:cNvSpPr>
          <p:nvPr>
            <p:ph type="body" idx="1"/>
          </p:nvPr>
        </p:nvSpPr>
        <p:spPr>
          <a:xfrm>
            <a:off x="839788" y="1857375"/>
            <a:ext cx="5157787"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97F6CA-ECF4-4B46-8007-AAEC1B66C7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23A23999-1912-4C4A-82CF-B29D2B7FC16D}"/>
              </a:ext>
            </a:extLst>
          </p:cNvPr>
          <p:cNvSpPr>
            <a:spLocks noGrp="1"/>
          </p:cNvSpPr>
          <p:nvPr>
            <p:ph type="body" sz="quarter" idx="3"/>
          </p:nvPr>
        </p:nvSpPr>
        <p:spPr>
          <a:xfrm>
            <a:off x="6172200" y="1857375"/>
            <a:ext cx="5183188"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772123-82A7-2B46-9E5C-8F23A08691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D66BAAAF-AC55-224A-92F4-65104BF233E4}"/>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8" name="Footer Placeholder 7">
            <a:extLst>
              <a:ext uri="{FF2B5EF4-FFF2-40B4-BE49-F238E27FC236}">
                <a16:creationId xmlns:a16="http://schemas.microsoft.com/office/drawing/2014/main" id="{7DBD44B3-474E-E64E-8FA6-86138245A02C}"/>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A7CC0F39-9008-1F4E-B9D1-5ABF118E8211}"/>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10" name="Picture 9">
            <a:extLst>
              <a:ext uri="{FF2B5EF4-FFF2-40B4-BE49-F238E27FC236}">
                <a16:creationId xmlns:a16="http://schemas.microsoft.com/office/drawing/2014/main" id="{65267E69-6855-3A41-A6E9-05EB5A35EA5B}"/>
              </a:ext>
            </a:extLst>
          </p:cNvPr>
          <p:cNvPicPr>
            <a:picLocks noChangeAspect="1"/>
          </p:cNvPicPr>
          <p:nvPr userDrawn="1"/>
        </p:nvPicPr>
        <p:blipFill>
          <a:blip r:embed="rId2"/>
          <a:stretch>
            <a:fillRect/>
          </a:stretch>
        </p:blipFill>
        <p:spPr>
          <a:xfrm>
            <a:off x="9905365" y="280828"/>
            <a:ext cx="1494155" cy="1494155"/>
          </a:xfrm>
          <a:prstGeom prst="rect">
            <a:avLst/>
          </a:prstGeom>
        </p:spPr>
      </p:pic>
      <p:cxnSp>
        <p:nvCxnSpPr>
          <p:cNvPr id="11" name="Straight Connector 10">
            <a:extLst>
              <a:ext uri="{FF2B5EF4-FFF2-40B4-BE49-F238E27FC236}">
                <a16:creationId xmlns:a16="http://schemas.microsoft.com/office/drawing/2014/main" id="{CFD0EFED-E962-8045-ABE7-ADCBB37222FF}"/>
              </a:ext>
            </a:extLst>
          </p:cNvPr>
          <p:cNvCxnSpPr/>
          <p:nvPr userDrawn="1"/>
        </p:nvCxnSpPr>
        <p:spPr>
          <a:xfrm>
            <a:off x="838200" y="1690688"/>
            <a:ext cx="8317089" cy="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951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D097A-E315-A040-824D-70336870BCD2}"/>
              </a:ext>
            </a:extLst>
          </p:cNvPr>
          <p:cNvSpPr>
            <a:spLocks noGrp="1"/>
          </p:cNvSpPr>
          <p:nvPr>
            <p:ph type="title"/>
          </p:nvPr>
        </p:nvSpPr>
        <p:spPr>
          <a:xfrm>
            <a:off x="838200" y="365125"/>
            <a:ext cx="8569569" cy="1325563"/>
          </a:xfrm>
        </p:spPr>
        <p:txBody>
          <a:bodyPr/>
          <a:lstStyle>
            <a:lvl1pPr>
              <a:defRPr b="1">
                <a:solidFill>
                  <a:schemeClr val="accent1"/>
                </a:solidFill>
              </a:defRPr>
            </a:lvl1pPr>
          </a:lstStyle>
          <a:p>
            <a:r>
              <a:rPr lang="en-US" dirty="0"/>
              <a:t>Click to edit Master title style</a:t>
            </a:r>
            <a:endParaRPr lang="tr-TR" dirty="0"/>
          </a:p>
        </p:txBody>
      </p:sp>
      <p:sp>
        <p:nvSpPr>
          <p:cNvPr id="3" name="Date Placeholder 2">
            <a:extLst>
              <a:ext uri="{FF2B5EF4-FFF2-40B4-BE49-F238E27FC236}">
                <a16:creationId xmlns:a16="http://schemas.microsoft.com/office/drawing/2014/main" id="{996D9908-7A0E-954F-B461-C7D68BB08B89}"/>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4" name="Footer Placeholder 3">
            <a:extLst>
              <a:ext uri="{FF2B5EF4-FFF2-40B4-BE49-F238E27FC236}">
                <a16:creationId xmlns:a16="http://schemas.microsoft.com/office/drawing/2014/main" id="{D19733D9-4D69-B749-94EB-5A4170585182}"/>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F77FFF3D-C0F7-8A41-A9D4-A889A1CE0119}"/>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6" name="Picture 5">
            <a:extLst>
              <a:ext uri="{FF2B5EF4-FFF2-40B4-BE49-F238E27FC236}">
                <a16:creationId xmlns:a16="http://schemas.microsoft.com/office/drawing/2014/main" id="{3AAA6EE4-60C8-6341-B482-2C803D53A700}"/>
              </a:ext>
            </a:extLst>
          </p:cNvPr>
          <p:cNvPicPr>
            <a:picLocks noChangeAspect="1"/>
          </p:cNvPicPr>
          <p:nvPr userDrawn="1"/>
        </p:nvPicPr>
        <p:blipFill>
          <a:blip r:embed="rId2"/>
          <a:stretch>
            <a:fillRect/>
          </a:stretch>
        </p:blipFill>
        <p:spPr>
          <a:xfrm>
            <a:off x="9905365" y="280828"/>
            <a:ext cx="1494155" cy="1494155"/>
          </a:xfrm>
          <a:prstGeom prst="rect">
            <a:avLst/>
          </a:prstGeom>
        </p:spPr>
      </p:pic>
      <p:cxnSp>
        <p:nvCxnSpPr>
          <p:cNvPr id="7" name="Straight Connector 6">
            <a:extLst>
              <a:ext uri="{FF2B5EF4-FFF2-40B4-BE49-F238E27FC236}">
                <a16:creationId xmlns:a16="http://schemas.microsoft.com/office/drawing/2014/main" id="{55C50710-4690-A74E-82B3-D4C92CE5903E}"/>
              </a:ext>
            </a:extLst>
          </p:cNvPr>
          <p:cNvCxnSpPr/>
          <p:nvPr userDrawn="1"/>
        </p:nvCxnSpPr>
        <p:spPr>
          <a:xfrm>
            <a:off x="838200" y="1690688"/>
            <a:ext cx="8317089" cy="0"/>
          </a:xfrm>
          <a:prstGeom prst="line">
            <a:avLst/>
          </a:prstGeom>
          <a:ln w="762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1436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D2E811-1EA2-7A43-85EC-595D4033C4EE}"/>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3" name="Footer Placeholder 2">
            <a:extLst>
              <a:ext uri="{FF2B5EF4-FFF2-40B4-BE49-F238E27FC236}">
                <a16:creationId xmlns:a16="http://schemas.microsoft.com/office/drawing/2014/main" id="{90603825-2867-604A-8EE3-160CF382565A}"/>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17A84306-E8EB-C24D-A62A-09EE0AC251DF}"/>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5" name="Picture 4">
            <a:extLst>
              <a:ext uri="{FF2B5EF4-FFF2-40B4-BE49-F238E27FC236}">
                <a16:creationId xmlns:a16="http://schemas.microsoft.com/office/drawing/2014/main" id="{80690F9A-CB4A-1D40-9619-68310C063665}"/>
              </a:ext>
            </a:extLst>
          </p:cNvPr>
          <p:cNvPicPr>
            <a:picLocks noChangeAspect="1"/>
          </p:cNvPicPr>
          <p:nvPr userDrawn="1"/>
        </p:nvPicPr>
        <p:blipFill>
          <a:blip r:embed="rId2"/>
          <a:stretch>
            <a:fillRect/>
          </a:stretch>
        </p:blipFill>
        <p:spPr>
          <a:xfrm>
            <a:off x="9905365" y="280828"/>
            <a:ext cx="1494155" cy="1494155"/>
          </a:xfrm>
          <a:prstGeom prst="rect">
            <a:avLst/>
          </a:prstGeom>
        </p:spPr>
      </p:pic>
    </p:spTree>
    <p:extLst>
      <p:ext uri="{BB962C8B-B14F-4D97-AF65-F5344CB8AC3E}">
        <p14:creationId xmlns:p14="http://schemas.microsoft.com/office/powerpoint/2010/main" val="3760047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9BBE2-61F4-514C-93A0-BCB8A37DF4C0}"/>
              </a:ext>
            </a:extLst>
          </p:cNvPr>
          <p:cNvSpPr>
            <a:spLocks noGrp="1"/>
          </p:cNvSpPr>
          <p:nvPr>
            <p:ph type="title"/>
          </p:nvPr>
        </p:nvSpPr>
        <p:spPr>
          <a:xfrm>
            <a:off x="839788" y="457200"/>
            <a:ext cx="3932237" cy="1317783"/>
          </a:xfrm>
        </p:spPr>
        <p:txBody>
          <a:bodyPr anchor="ctr"/>
          <a:lstStyle>
            <a:lvl1pPr>
              <a:defRPr sz="3200" b="1">
                <a:solidFill>
                  <a:schemeClr val="accent1"/>
                </a:solidFill>
              </a:defRPr>
            </a:lvl1pPr>
          </a:lstStyle>
          <a:p>
            <a:r>
              <a:rPr lang="en-US" dirty="0"/>
              <a:t>Click to edit Master title style</a:t>
            </a:r>
            <a:endParaRPr lang="tr-TR" dirty="0"/>
          </a:p>
        </p:txBody>
      </p:sp>
      <p:sp>
        <p:nvSpPr>
          <p:cNvPr id="3" name="Content Placeholder 2">
            <a:extLst>
              <a:ext uri="{FF2B5EF4-FFF2-40B4-BE49-F238E27FC236}">
                <a16:creationId xmlns:a16="http://schemas.microsoft.com/office/drawing/2014/main" id="{8E5E552B-B880-5648-9CFD-713E4EEA3AF3}"/>
              </a:ext>
            </a:extLst>
          </p:cNvPr>
          <p:cNvSpPr>
            <a:spLocks noGrp="1"/>
          </p:cNvSpPr>
          <p:nvPr>
            <p:ph idx="1"/>
          </p:nvPr>
        </p:nvSpPr>
        <p:spPr>
          <a:xfrm>
            <a:off x="5183188" y="2049462"/>
            <a:ext cx="6172200" cy="3811588"/>
          </a:xfrm>
        </p:spPr>
        <p:txBody>
          <a:bodyPr/>
          <a:lstStyle>
            <a:lvl1pPr>
              <a:defRPr sz="3200">
                <a:solidFill>
                  <a:schemeClr val="accent1"/>
                </a:solidFill>
              </a:defRPr>
            </a:lvl1pPr>
            <a:lvl2pPr>
              <a:defRPr sz="2800">
                <a:solidFill>
                  <a:schemeClr val="accent6"/>
                </a:solidFill>
              </a:defRPr>
            </a:lvl2pPr>
            <a:lvl3pPr>
              <a:defRPr sz="2400">
                <a:solidFill>
                  <a:schemeClr val="accent2"/>
                </a:solidFill>
              </a:defRPr>
            </a:lvl3pPr>
            <a:lvl4pPr>
              <a:defRPr sz="2000">
                <a:solidFill>
                  <a:schemeClr val="accent3"/>
                </a:solidFill>
              </a:defRPr>
            </a:lvl4pPr>
            <a:lvl5pPr>
              <a:defRPr sz="2000">
                <a:solidFill>
                  <a:schemeClr val="accent4"/>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r-TR" dirty="0"/>
          </a:p>
        </p:txBody>
      </p:sp>
      <p:sp>
        <p:nvSpPr>
          <p:cNvPr id="4" name="Text Placeholder 3">
            <a:extLst>
              <a:ext uri="{FF2B5EF4-FFF2-40B4-BE49-F238E27FC236}">
                <a16:creationId xmlns:a16="http://schemas.microsoft.com/office/drawing/2014/main" id="{FC71F44D-0FF1-6343-862F-79609757DEE6}"/>
              </a:ext>
            </a:extLst>
          </p:cNvPr>
          <p:cNvSpPr>
            <a:spLocks noGrp="1"/>
          </p:cNvSpPr>
          <p:nvPr>
            <p:ph type="body" sz="half" idx="2"/>
          </p:nvPr>
        </p:nvSpPr>
        <p:spPr>
          <a:xfrm>
            <a:off x="839788" y="2057400"/>
            <a:ext cx="3932237" cy="3811588"/>
          </a:xfrm>
        </p:spPr>
        <p:txBody>
          <a:bodyPr vert="horz"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D9B0EA9-FBF1-4548-B691-25A1FC778BE2}"/>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6" name="Footer Placeholder 5">
            <a:extLst>
              <a:ext uri="{FF2B5EF4-FFF2-40B4-BE49-F238E27FC236}">
                <a16:creationId xmlns:a16="http://schemas.microsoft.com/office/drawing/2014/main" id="{2A13AD51-C086-8241-9678-E19D04DDB855}"/>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7807373-8DC3-5440-B4F7-DC78B3CEBF15}"/>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8" name="Picture 7">
            <a:extLst>
              <a:ext uri="{FF2B5EF4-FFF2-40B4-BE49-F238E27FC236}">
                <a16:creationId xmlns:a16="http://schemas.microsoft.com/office/drawing/2014/main" id="{46487D4C-C123-B24E-B9E3-AE6FDDDF16F0}"/>
              </a:ext>
            </a:extLst>
          </p:cNvPr>
          <p:cNvPicPr>
            <a:picLocks noChangeAspect="1"/>
          </p:cNvPicPr>
          <p:nvPr userDrawn="1"/>
        </p:nvPicPr>
        <p:blipFill>
          <a:blip r:embed="rId2"/>
          <a:stretch>
            <a:fillRect/>
          </a:stretch>
        </p:blipFill>
        <p:spPr>
          <a:xfrm>
            <a:off x="9905365" y="280828"/>
            <a:ext cx="1494155" cy="1494155"/>
          </a:xfrm>
          <a:prstGeom prst="rect">
            <a:avLst/>
          </a:prstGeom>
        </p:spPr>
      </p:pic>
    </p:spTree>
    <p:extLst>
      <p:ext uri="{BB962C8B-B14F-4D97-AF65-F5344CB8AC3E}">
        <p14:creationId xmlns:p14="http://schemas.microsoft.com/office/powerpoint/2010/main" val="3374420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50034-BBF6-3640-8B7E-B9041DF98BD7}"/>
              </a:ext>
            </a:extLst>
          </p:cNvPr>
          <p:cNvSpPr>
            <a:spLocks noGrp="1"/>
          </p:cNvSpPr>
          <p:nvPr>
            <p:ph type="title"/>
          </p:nvPr>
        </p:nvSpPr>
        <p:spPr>
          <a:xfrm>
            <a:off x="839788" y="457200"/>
            <a:ext cx="3932237" cy="1600200"/>
          </a:xfrm>
        </p:spPr>
        <p:txBody>
          <a:bodyPr anchor="ctr"/>
          <a:lstStyle>
            <a:lvl1pPr>
              <a:defRPr sz="3200" b="1">
                <a:solidFill>
                  <a:schemeClr val="accent1"/>
                </a:solidFill>
              </a:defRPr>
            </a:lvl1pPr>
          </a:lstStyle>
          <a:p>
            <a:r>
              <a:rPr lang="en-US" dirty="0"/>
              <a:t>Click to edit Master title style</a:t>
            </a:r>
            <a:endParaRPr lang="tr-TR" dirty="0"/>
          </a:p>
        </p:txBody>
      </p:sp>
      <p:sp>
        <p:nvSpPr>
          <p:cNvPr id="3" name="Picture Placeholder 2">
            <a:extLst>
              <a:ext uri="{FF2B5EF4-FFF2-40B4-BE49-F238E27FC236}">
                <a16:creationId xmlns:a16="http://schemas.microsoft.com/office/drawing/2014/main" id="{A88F47FA-956F-9A41-9193-BF8A98A27D5F}"/>
              </a:ext>
            </a:extLst>
          </p:cNvPr>
          <p:cNvSpPr>
            <a:spLocks noGrp="1"/>
          </p:cNvSpPr>
          <p:nvPr>
            <p:ph type="pic" idx="1"/>
          </p:nvPr>
        </p:nvSpPr>
        <p:spPr>
          <a:xfrm>
            <a:off x="5183188" y="2049462"/>
            <a:ext cx="6172200" cy="38115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Text Placeholder 3">
            <a:extLst>
              <a:ext uri="{FF2B5EF4-FFF2-40B4-BE49-F238E27FC236}">
                <a16:creationId xmlns:a16="http://schemas.microsoft.com/office/drawing/2014/main" id="{29CFD012-0284-E14D-B467-2A2439141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9620D87C-547E-9540-9596-1751CEE0FA67}"/>
              </a:ext>
            </a:extLst>
          </p:cNvPr>
          <p:cNvSpPr>
            <a:spLocks noGrp="1"/>
          </p:cNvSpPr>
          <p:nvPr>
            <p:ph type="dt" sz="half" idx="10"/>
          </p:nvPr>
        </p:nvSpPr>
        <p:spPr/>
        <p:txBody>
          <a:bodyPr/>
          <a:lstStyle/>
          <a:p>
            <a:fld id="{BEC1AA8F-9CB5-7545-9CF5-6B12F805CB74}" type="datetimeFigureOut">
              <a:rPr lang="tr-TR" smtClean="0"/>
              <a:t>3.07.2024</a:t>
            </a:fld>
            <a:endParaRPr lang="tr-TR"/>
          </a:p>
        </p:txBody>
      </p:sp>
      <p:sp>
        <p:nvSpPr>
          <p:cNvPr id="6" name="Footer Placeholder 5">
            <a:extLst>
              <a:ext uri="{FF2B5EF4-FFF2-40B4-BE49-F238E27FC236}">
                <a16:creationId xmlns:a16="http://schemas.microsoft.com/office/drawing/2014/main" id="{C4A16966-30AE-7E43-B333-FB1A2A0EDE36}"/>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CDA0B83D-8359-BD45-AB73-0607B441BC89}"/>
              </a:ext>
            </a:extLst>
          </p:cNvPr>
          <p:cNvSpPr>
            <a:spLocks noGrp="1"/>
          </p:cNvSpPr>
          <p:nvPr>
            <p:ph type="sldNum" sz="quarter" idx="12"/>
          </p:nvPr>
        </p:nvSpPr>
        <p:spPr/>
        <p:txBody>
          <a:bodyPr/>
          <a:lstStyle/>
          <a:p>
            <a:fld id="{CF8EA236-263A-8E4B-A919-97FD95326A6F}" type="slidenum">
              <a:rPr lang="tr-TR" smtClean="0"/>
              <a:t>‹#›</a:t>
            </a:fld>
            <a:endParaRPr lang="tr-TR"/>
          </a:p>
        </p:txBody>
      </p:sp>
      <p:pic>
        <p:nvPicPr>
          <p:cNvPr id="8" name="Picture 7">
            <a:extLst>
              <a:ext uri="{FF2B5EF4-FFF2-40B4-BE49-F238E27FC236}">
                <a16:creationId xmlns:a16="http://schemas.microsoft.com/office/drawing/2014/main" id="{180DC743-7B7A-6B43-ABEF-92FF317BC819}"/>
              </a:ext>
            </a:extLst>
          </p:cNvPr>
          <p:cNvPicPr>
            <a:picLocks noChangeAspect="1"/>
          </p:cNvPicPr>
          <p:nvPr userDrawn="1"/>
        </p:nvPicPr>
        <p:blipFill>
          <a:blip r:embed="rId2"/>
          <a:stretch>
            <a:fillRect/>
          </a:stretch>
        </p:blipFill>
        <p:spPr>
          <a:xfrm>
            <a:off x="9905365" y="280828"/>
            <a:ext cx="1494155" cy="1494155"/>
          </a:xfrm>
          <a:prstGeom prst="rect">
            <a:avLst/>
          </a:prstGeom>
        </p:spPr>
      </p:pic>
    </p:spTree>
    <p:extLst>
      <p:ext uri="{BB962C8B-B14F-4D97-AF65-F5344CB8AC3E}">
        <p14:creationId xmlns:p14="http://schemas.microsoft.com/office/powerpoint/2010/main" val="2379318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38B552-DE9A-0A42-846C-A124200FE0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tr-TR" dirty="0"/>
          </a:p>
        </p:txBody>
      </p:sp>
      <p:sp>
        <p:nvSpPr>
          <p:cNvPr id="3" name="Text Placeholder 2">
            <a:extLst>
              <a:ext uri="{FF2B5EF4-FFF2-40B4-BE49-F238E27FC236}">
                <a16:creationId xmlns:a16="http://schemas.microsoft.com/office/drawing/2014/main" id="{6E890266-3BB0-194B-A97F-DD74C67DB5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r-TR" dirty="0"/>
          </a:p>
        </p:txBody>
      </p:sp>
      <p:sp>
        <p:nvSpPr>
          <p:cNvPr id="4" name="Date Placeholder 3">
            <a:extLst>
              <a:ext uri="{FF2B5EF4-FFF2-40B4-BE49-F238E27FC236}">
                <a16:creationId xmlns:a16="http://schemas.microsoft.com/office/drawing/2014/main" id="{190DF918-DEC2-D04E-9E68-C5E8EAF3EE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1AA8F-9CB5-7545-9CF5-6B12F805CB74}" type="datetimeFigureOut">
              <a:rPr lang="tr-TR" smtClean="0"/>
              <a:t>3.07.2024</a:t>
            </a:fld>
            <a:endParaRPr lang="tr-TR"/>
          </a:p>
        </p:txBody>
      </p:sp>
      <p:sp>
        <p:nvSpPr>
          <p:cNvPr id="5" name="Footer Placeholder 4">
            <a:extLst>
              <a:ext uri="{FF2B5EF4-FFF2-40B4-BE49-F238E27FC236}">
                <a16:creationId xmlns:a16="http://schemas.microsoft.com/office/drawing/2014/main" id="{3ECC97D7-E5EC-A14C-9A83-9041449E42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7D011EC-3CEA-364C-BAC2-129A0AD1A1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EA236-263A-8E4B-A919-97FD95326A6F}" type="slidenum">
              <a:rPr lang="tr-TR" smtClean="0"/>
              <a:t>‹#›</a:t>
            </a:fld>
            <a:endParaRPr lang="tr-TR"/>
          </a:p>
        </p:txBody>
      </p:sp>
    </p:spTree>
    <p:extLst>
      <p:ext uri="{BB962C8B-B14F-4D97-AF65-F5344CB8AC3E}">
        <p14:creationId xmlns:p14="http://schemas.microsoft.com/office/powerpoint/2010/main" val="99742393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hastane.deu.edu.tr/" TargetMode="External"/><Relationship Id="rId2" Type="http://schemas.openxmlformats.org/officeDocument/2006/relationships/hyperlink" Target="https://egehastane.ege.edu.tr/" TargetMode="External"/><Relationship Id="rId1" Type="http://schemas.openxmlformats.org/officeDocument/2006/relationships/slideLayout" Target="../slideLayouts/slideLayout2.xml"/><Relationship Id="rId5" Type="http://schemas.openxmlformats.org/officeDocument/2006/relationships/hyperlink" Target="https://idu.edu.tr/?p=35863" TargetMode="External"/><Relationship Id="rId4" Type="http://schemas.openxmlformats.org/officeDocument/2006/relationships/hyperlink" Target="https://bakircay.edu.tr/detay-menu.aspx?id=1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d.ieu.edu.tr/tr/news/type/read/id/7266" TargetMode="External"/><Relationship Id="rId2" Type="http://schemas.openxmlformats.org/officeDocument/2006/relationships/hyperlink" Target="https://dosyamerkez.saglik.gov.tr/Eklenti/48803/0/hastanelerpdf.pdf?_tag1=B31580160A59EE7507AEBED95ED5E41046DD92D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ge.edu.tr/tr-0/anasayfa.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eu.edu.tr/tr" TargetMode="External"/><Relationship Id="rId2" Type="http://schemas.openxmlformats.org/officeDocument/2006/relationships/hyperlink" Target="https://ikcu.edu.t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ge.edu.tr/tr-0/anasayfa.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du.edu.tr/" TargetMode="External"/><Relationship Id="rId2" Type="http://schemas.openxmlformats.org/officeDocument/2006/relationships/hyperlink" Target="https://ikcu.edu.tr/" TargetMode="External"/><Relationship Id="rId1" Type="http://schemas.openxmlformats.org/officeDocument/2006/relationships/slideLayout" Target="../slideLayouts/slideLayout2.xml"/><Relationship Id="rId4" Type="http://schemas.openxmlformats.org/officeDocument/2006/relationships/hyperlink" Target="https://bakircay.edu.tr/"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ikcu.edu.tr/Haber/16854/ikcu-mogolistan-bilimler-akademisi-ile-ortak-kazi-yapacak"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dokuzeylultto.com/" TargetMode="External"/><Relationship Id="rId7" Type="http://schemas.openxmlformats.org/officeDocument/2006/relationships/hyperlink" Target="https://teknoparkizmir.com.tr/tr/" TargetMode="External"/><Relationship Id="rId2" Type="http://schemas.openxmlformats.org/officeDocument/2006/relationships/hyperlink" Target="https://www.depark.com/tr/index.html%20/" TargetMode="External"/><Relationship Id="rId1" Type="http://schemas.openxmlformats.org/officeDocument/2006/relationships/slideLayout" Target="../slideLayouts/slideLayout2.xml"/><Relationship Id="rId6" Type="http://schemas.openxmlformats.org/officeDocument/2006/relationships/hyperlink" Target="https://www.bakircay.edu.tr/detay-menu.aspx?id=54" TargetMode="External"/><Relationship Id="rId5" Type="http://schemas.openxmlformats.org/officeDocument/2006/relationships/hyperlink" Target="https://www.bakircay.edu.tr/detay-menu.aspx?id=56" TargetMode="External"/><Relationship Id="rId4" Type="http://schemas.openxmlformats.org/officeDocument/2006/relationships/hyperlink" Target="https://egeteknopark.com.tr/"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izmirbilimpark.com.tr/" TargetMode="External"/><Relationship Id="rId2" Type="http://schemas.openxmlformats.org/officeDocument/2006/relationships/hyperlink" Target="https://tto.ikcu.edu.tr/" TargetMode="External"/><Relationship Id="rId1" Type="http://schemas.openxmlformats.org/officeDocument/2006/relationships/slideLayout" Target="../slideLayouts/slideLayout2.xml"/><Relationship Id="rId4" Type="http://schemas.openxmlformats.org/officeDocument/2006/relationships/hyperlink" Target="https://ieutto.izmirekonomi.edu.tr/"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B78F13CD-9C8A-8141-8104-25731989DD61}"/>
              </a:ext>
            </a:extLst>
          </p:cNvPr>
          <p:cNvSpPr txBox="1">
            <a:spLocks/>
          </p:cNvSpPr>
          <p:nvPr/>
        </p:nvSpPr>
        <p:spPr>
          <a:xfrm>
            <a:off x="1524000" y="3511061"/>
            <a:ext cx="9144000" cy="1784839"/>
          </a:xfrm>
          <a:prstGeom prst="rect">
            <a:avLst/>
          </a:prstGeom>
        </p:spPr>
        <p:txBody>
          <a:bodyPr vert="horz" lIns="91440" tIns="45720" rIns="91440" bIns="45720" rtlCol="0" anchor="ctr">
            <a:normAutofit fontScale="82500" lnSpcReduction="10000"/>
          </a:bodyPr>
          <a:lstStyle>
            <a:lvl1pPr algn="ctr" defTabSz="914400" rtl="0" eaLnBrk="1" latinLnBrk="0" hangingPunct="1">
              <a:lnSpc>
                <a:spcPct val="90000"/>
              </a:lnSpc>
              <a:spcBef>
                <a:spcPct val="0"/>
              </a:spcBef>
              <a:buNone/>
              <a:defRPr sz="6000" b="1" kern="1200">
                <a:solidFill>
                  <a:schemeClr val="accent1"/>
                </a:solidFill>
                <a:latin typeface="+mj-lt"/>
                <a:ea typeface="+mj-ea"/>
                <a:cs typeface="+mj-cs"/>
              </a:defRPr>
            </a:lvl1pPr>
          </a:lstStyle>
          <a:p>
            <a:r>
              <a:rPr lang="tr-TR" dirty="0" smtClean="0"/>
              <a:t>2023-2024 AKADEMİK YILI</a:t>
            </a:r>
            <a:br>
              <a:rPr lang="tr-TR" dirty="0" smtClean="0"/>
            </a:br>
            <a:r>
              <a:rPr lang="tr-TR" dirty="0" smtClean="0"/>
              <a:t>İZMİR İLİ YÜKSEKÖĞRETİM VERİLERİ</a:t>
            </a:r>
            <a:endParaRPr lang="tr-TR" dirty="0"/>
          </a:p>
        </p:txBody>
      </p:sp>
    </p:spTree>
    <p:extLst>
      <p:ext uri="{BB962C8B-B14F-4D97-AF65-F5344CB8AC3E}">
        <p14:creationId xmlns:p14="http://schemas.microsoft.com/office/powerpoint/2010/main" val="2784100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B35E110-FA06-40B5-A67E-61D88C775EBD}"/>
              </a:ext>
            </a:extLst>
          </p:cNvPr>
          <p:cNvSpPr>
            <a:spLocks noGrp="1"/>
          </p:cNvSpPr>
          <p:nvPr>
            <p:ph type="title"/>
          </p:nvPr>
        </p:nvSpPr>
        <p:spPr>
          <a:xfrm>
            <a:off x="838200" y="365125"/>
            <a:ext cx="9501554" cy="1325563"/>
          </a:xfrm>
        </p:spPr>
        <p:txBody>
          <a:bodyPr>
            <a:normAutofit/>
          </a:bodyPr>
          <a:lstStyle/>
          <a:p>
            <a:r>
              <a:rPr lang="tr-TR" dirty="0" smtClean="0"/>
              <a:t>Yurtlar (2)</a:t>
            </a:r>
            <a:br>
              <a:rPr lang="tr-TR" dirty="0" smtClean="0"/>
            </a:br>
            <a:endParaRPr lang="tr-TR" sz="2400" dirty="0"/>
          </a:p>
        </p:txBody>
      </p:sp>
      <p:graphicFrame>
        <p:nvGraphicFramePr>
          <p:cNvPr id="5" name="Tablo 4">
            <a:extLst>
              <a:ext uri="{FF2B5EF4-FFF2-40B4-BE49-F238E27FC236}">
                <a16:creationId xmlns:a16="http://schemas.microsoft.com/office/drawing/2014/main" id="{F2AF9A9D-FABA-49AE-AC4B-2F9DC91A59B3}"/>
              </a:ext>
            </a:extLst>
          </p:cNvPr>
          <p:cNvGraphicFramePr>
            <a:graphicFrameLocks noGrp="1"/>
          </p:cNvGraphicFramePr>
          <p:nvPr>
            <p:extLst>
              <p:ext uri="{D42A27DB-BD31-4B8C-83A1-F6EECF244321}">
                <p14:modId xmlns:p14="http://schemas.microsoft.com/office/powerpoint/2010/main" val="2723256463"/>
              </p:ext>
            </p:extLst>
          </p:nvPr>
        </p:nvGraphicFramePr>
        <p:xfrm>
          <a:off x="838200" y="1993390"/>
          <a:ext cx="9791700" cy="1259546"/>
        </p:xfrm>
        <a:graphic>
          <a:graphicData uri="http://schemas.openxmlformats.org/drawingml/2006/table">
            <a:tbl>
              <a:tblPr bandRow="1">
                <a:tableStyleId>{BC89EF96-8CEA-46FF-86C4-4CE0E7609802}</a:tableStyleId>
              </a:tblPr>
              <a:tblGrid>
                <a:gridCol w="2502877">
                  <a:extLst>
                    <a:ext uri="{9D8B030D-6E8A-4147-A177-3AD203B41FA5}">
                      <a16:colId xmlns:a16="http://schemas.microsoft.com/office/drawing/2014/main" val="830818158"/>
                    </a:ext>
                  </a:extLst>
                </a:gridCol>
                <a:gridCol w="7288823">
                  <a:extLst>
                    <a:ext uri="{9D8B030D-6E8A-4147-A177-3AD203B41FA5}">
                      <a16:colId xmlns:a16="http://schemas.microsoft.com/office/drawing/2014/main" val="1876307429"/>
                    </a:ext>
                  </a:extLst>
                </a:gridCol>
              </a:tblGrid>
              <a:tr h="467546">
                <a:tc>
                  <a:txBody>
                    <a:bodyPr/>
                    <a:lstStyle/>
                    <a:p>
                      <a:pPr marL="0" indent="0">
                        <a:lnSpc>
                          <a:spcPct val="100000"/>
                        </a:lnSpc>
                        <a:spcBef>
                          <a:spcPts val="0"/>
                        </a:spcBef>
                        <a:buNone/>
                      </a:pPr>
                      <a:r>
                        <a:rPr lang="tr-TR" sz="1600" b="1" dirty="0" smtClean="0"/>
                        <a:t>EGE</a:t>
                      </a:r>
                      <a:r>
                        <a:rPr lang="tr-TR" sz="1600" b="1" baseline="0" dirty="0" smtClean="0"/>
                        <a:t> ÜNİVERSİTESİ</a:t>
                      </a:r>
                      <a:endParaRPr lang="tr-TR"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extLst>
                  <a:ext uri="{0D108BD9-81ED-4DB2-BD59-A6C34878D82A}">
                    <a16:rowId xmlns:a16="http://schemas.microsoft.com/office/drawing/2014/main" val="2610342177"/>
                  </a:ext>
                </a:extLst>
              </a:tr>
              <a:tr h="39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b="0" dirty="0" smtClean="0"/>
                        <a:t>Yurt Sayısı</a:t>
                      </a:r>
                      <a:endParaRPr lang="tr-TR"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Öğrenci</a:t>
                      </a:r>
                      <a:r>
                        <a:rPr lang="tr-TR" sz="1600" baseline="0" dirty="0" smtClean="0"/>
                        <a:t> Köyü: </a:t>
                      </a:r>
                      <a:r>
                        <a:rPr lang="tr-TR" sz="1600" dirty="0" smtClean="0"/>
                        <a:t>1</a:t>
                      </a:r>
                      <a:endParaRPr lang="tr-TR" sz="1600" dirty="0"/>
                    </a:p>
                  </a:txBody>
                  <a:tcPr/>
                </a:tc>
                <a:extLst>
                  <a:ext uri="{0D108BD9-81ED-4DB2-BD59-A6C34878D82A}">
                    <a16:rowId xmlns:a16="http://schemas.microsoft.com/office/drawing/2014/main" val="3375430322"/>
                  </a:ext>
                </a:extLst>
              </a:tr>
              <a:tr h="396000">
                <a:tc>
                  <a:txBody>
                    <a:bodyPr/>
                    <a:lstStyle/>
                    <a:p>
                      <a:pPr marL="0" indent="0">
                        <a:lnSpc>
                          <a:spcPct val="100000"/>
                        </a:lnSpc>
                        <a:spcBef>
                          <a:spcPts val="0"/>
                        </a:spcBef>
                        <a:buNone/>
                      </a:pPr>
                      <a:r>
                        <a:rPr lang="tr-TR" sz="1600" dirty="0" smtClean="0"/>
                        <a:t>Öğrenci Kapasitesi</a:t>
                      </a: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1999 (Kız:</a:t>
                      </a:r>
                      <a:r>
                        <a:rPr lang="tr-TR" sz="1600" baseline="0" dirty="0" smtClean="0"/>
                        <a:t> 1164, Erkek: 835)</a:t>
                      </a:r>
                      <a:endParaRPr lang="tr-TR" sz="1600" dirty="0" smtClean="0"/>
                    </a:p>
                  </a:txBody>
                  <a:tcPr/>
                </a:tc>
                <a:extLst>
                  <a:ext uri="{0D108BD9-81ED-4DB2-BD59-A6C34878D82A}">
                    <a16:rowId xmlns:a16="http://schemas.microsoft.com/office/drawing/2014/main" val="3707592942"/>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212394642"/>
              </p:ext>
            </p:extLst>
          </p:nvPr>
        </p:nvGraphicFramePr>
        <p:xfrm>
          <a:off x="838200" y="3752117"/>
          <a:ext cx="9791700" cy="1366334"/>
        </p:xfrm>
        <a:graphic>
          <a:graphicData uri="http://schemas.openxmlformats.org/drawingml/2006/table">
            <a:tbl>
              <a:tblPr bandRow="1">
                <a:tableStyleId>{BC89EF96-8CEA-46FF-86C4-4CE0E7609802}</a:tableStyleId>
              </a:tblPr>
              <a:tblGrid>
                <a:gridCol w="2538046">
                  <a:extLst>
                    <a:ext uri="{9D8B030D-6E8A-4147-A177-3AD203B41FA5}">
                      <a16:colId xmlns:a16="http://schemas.microsoft.com/office/drawing/2014/main" val="3145888128"/>
                    </a:ext>
                  </a:extLst>
                </a:gridCol>
                <a:gridCol w="7253654">
                  <a:extLst>
                    <a:ext uri="{9D8B030D-6E8A-4147-A177-3AD203B41FA5}">
                      <a16:colId xmlns:a16="http://schemas.microsoft.com/office/drawing/2014/main" val="3581808798"/>
                    </a:ext>
                  </a:extLst>
                </a:gridCol>
              </a:tblGrid>
              <a:tr h="451934">
                <a:tc>
                  <a:txBody>
                    <a:bodyPr/>
                    <a:lstStyle/>
                    <a:p>
                      <a:pPr marL="0" indent="0">
                        <a:lnSpc>
                          <a:spcPct val="100000"/>
                        </a:lnSpc>
                        <a:spcBef>
                          <a:spcPts val="0"/>
                        </a:spcBef>
                        <a:buNone/>
                      </a:pPr>
                      <a:r>
                        <a:rPr lang="tr-TR" sz="1600" b="1" dirty="0" smtClean="0"/>
                        <a:t>DOKUZ EYLÜL ÜNİVERSİTESİ</a:t>
                      </a:r>
                      <a:endParaRPr lang="tr-TR" sz="1600" b="1" dirty="0"/>
                    </a:p>
                  </a:txBody>
                  <a:tcPr/>
                </a:tc>
                <a:tc>
                  <a:txBody>
                    <a:bodyPr/>
                    <a:lstStyle/>
                    <a:p>
                      <a:pPr marL="0" indent="0">
                        <a:lnSpc>
                          <a:spcPct val="100000"/>
                        </a:lnSpc>
                        <a:spcBef>
                          <a:spcPts val="0"/>
                        </a:spcBef>
                        <a:buNone/>
                      </a:pPr>
                      <a:endParaRPr lang="tr-TR" sz="1600" dirty="0"/>
                    </a:p>
                  </a:txBody>
                  <a:tcPr/>
                </a:tc>
                <a:extLst>
                  <a:ext uri="{0D108BD9-81ED-4DB2-BD59-A6C34878D82A}">
                    <a16:rowId xmlns:a16="http://schemas.microsoft.com/office/drawing/2014/main" val="3833362365"/>
                  </a:ext>
                </a:extLst>
              </a:tr>
              <a:tr h="0">
                <a:tc>
                  <a:txBody>
                    <a:bodyPr/>
                    <a:lstStyle/>
                    <a:p>
                      <a:pPr marL="0" indent="0">
                        <a:lnSpc>
                          <a:spcPct val="100000"/>
                        </a:lnSpc>
                        <a:spcBef>
                          <a:spcPts val="0"/>
                        </a:spcBef>
                        <a:buNone/>
                      </a:pPr>
                      <a:r>
                        <a:rPr lang="tr-TR" sz="1600" b="0" dirty="0" smtClean="0"/>
                        <a:t>Yurt Sayısı</a:t>
                      </a:r>
                      <a:endParaRPr lang="tr-TR"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5 (Buca Erkek Öğrenci Yurdu, Buca Kız</a:t>
                      </a:r>
                      <a:r>
                        <a:rPr lang="tr-TR" sz="1600" baseline="0" dirty="0" smtClean="0"/>
                        <a:t> Öğrenci Yurdu, Seferihisar Kız Öğrenci Konukevi, Seferihisar Erkek Öğrenci Konukevi, Kiraz Kız Öğrenci Yurdu, Bergama Öğrenci Yurdu)</a:t>
                      </a:r>
                      <a:endParaRPr lang="tr-TR" sz="1600" dirty="0"/>
                    </a:p>
                  </a:txBody>
                  <a:tcPr/>
                </a:tc>
                <a:extLst>
                  <a:ext uri="{0D108BD9-81ED-4DB2-BD59-A6C34878D82A}">
                    <a16:rowId xmlns:a16="http://schemas.microsoft.com/office/drawing/2014/main" val="16227581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Öğrenci Kapasitesi</a:t>
                      </a: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1102 (Kız: 332, Erkek: 770)</a:t>
                      </a:r>
                      <a:endParaRPr lang="tr-TR" sz="1600" dirty="0"/>
                    </a:p>
                  </a:txBody>
                  <a:tcPr/>
                </a:tc>
                <a:extLst>
                  <a:ext uri="{0D108BD9-81ED-4DB2-BD59-A6C34878D82A}">
                    <a16:rowId xmlns:a16="http://schemas.microsoft.com/office/drawing/2014/main" val="143091171"/>
                  </a:ext>
                </a:extLst>
              </a:tr>
            </a:tbl>
          </a:graphicData>
        </a:graphic>
      </p:graphicFrame>
    </p:spTree>
    <p:extLst>
      <p:ext uri="{BB962C8B-B14F-4D97-AF65-F5344CB8AC3E}">
        <p14:creationId xmlns:p14="http://schemas.microsoft.com/office/powerpoint/2010/main" val="2847430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Üniversite Hastaneleri (1)</a:t>
            </a:r>
          </a:p>
        </p:txBody>
      </p:sp>
      <p:sp>
        <p:nvSpPr>
          <p:cNvPr id="3" name="İçerik Yer Tutucusu 2"/>
          <p:cNvSpPr>
            <a:spLocks noGrp="1"/>
          </p:cNvSpPr>
          <p:nvPr>
            <p:ph idx="1"/>
          </p:nvPr>
        </p:nvSpPr>
        <p:spPr>
          <a:xfrm>
            <a:off x="838200" y="5419308"/>
            <a:ext cx="10515600" cy="239047"/>
          </a:xfrm>
        </p:spPr>
        <p:txBody>
          <a:bodyPr>
            <a:noAutofit/>
          </a:bodyPr>
          <a:lstStyle/>
          <a:p>
            <a:pPr marL="0" indent="0">
              <a:lnSpc>
                <a:spcPct val="110000"/>
              </a:lnSpc>
              <a:spcBef>
                <a:spcPts val="0"/>
              </a:spcBef>
              <a:buNone/>
            </a:pPr>
            <a:r>
              <a:rPr lang="tr-TR" sz="1000" dirty="0" smtClean="0">
                <a:hlinkClick r:id="rId2"/>
              </a:rPr>
              <a:t>https</a:t>
            </a:r>
            <a:r>
              <a:rPr lang="tr-TR" sz="1000" dirty="0">
                <a:hlinkClick r:id="rId2"/>
              </a:rPr>
              <a:t>://egehastane.ege.edu.tr</a:t>
            </a:r>
            <a:r>
              <a:rPr lang="tr-TR" sz="1000" dirty="0" smtClean="0">
                <a:hlinkClick r:id="rId2"/>
              </a:rPr>
              <a:t>/</a:t>
            </a:r>
            <a:r>
              <a:rPr lang="tr-TR" sz="1000" dirty="0" smtClean="0"/>
              <a:t>, </a:t>
            </a:r>
            <a:r>
              <a:rPr lang="tr-TR" sz="1000" dirty="0">
                <a:hlinkClick r:id="rId3"/>
              </a:rPr>
              <a:t>https://hastane.deu.edu.tr</a:t>
            </a:r>
            <a:r>
              <a:rPr lang="tr-TR" sz="1000" dirty="0" smtClean="0">
                <a:hlinkClick r:id="rId3"/>
              </a:rPr>
              <a:t>/</a:t>
            </a:r>
            <a:r>
              <a:rPr lang="tr-TR" sz="1000" dirty="0" smtClean="0"/>
              <a:t> </a:t>
            </a:r>
            <a:r>
              <a:rPr lang="tr-TR" sz="1000" dirty="0" smtClean="0">
                <a:hlinkClick r:id="rId4"/>
              </a:rPr>
              <a:t>https</a:t>
            </a:r>
            <a:r>
              <a:rPr lang="tr-TR" sz="1000" dirty="0">
                <a:hlinkClick r:id="rId4"/>
              </a:rPr>
              <a:t>://</a:t>
            </a:r>
            <a:r>
              <a:rPr lang="tr-TR" sz="1000" dirty="0" smtClean="0">
                <a:hlinkClick r:id="rId4"/>
              </a:rPr>
              <a:t>bakircay.edu.tr/detay-menu.aspx?id=14</a:t>
            </a:r>
            <a:r>
              <a:rPr lang="tr-TR" sz="1000" dirty="0" smtClean="0"/>
              <a:t>, </a:t>
            </a:r>
            <a:r>
              <a:rPr lang="tr-TR" sz="1000" dirty="0">
                <a:hlinkClick r:id="rId5"/>
              </a:rPr>
              <a:t>https://idu.edu.tr/?p=35863</a:t>
            </a:r>
            <a:r>
              <a:rPr lang="tr-TR" sz="1000" dirty="0"/>
              <a:t> </a:t>
            </a:r>
            <a:r>
              <a:rPr lang="tr-TR" sz="1000" dirty="0" smtClean="0"/>
              <a:t>, </a:t>
            </a:r>
            <a:r>
              <a:rPr lang="tr-TR" sz="1000" dirty="0"/>
              <a:t>https://</a:t>
            </a:r>
            <a:r>
              <a:rPr lang="tr-TR" sz="1000" dirty="0" smtClean="0"/>
              <a:t>tip.ikcu.edu.tr/S/16429/aday-ogrenci-fakulte-akkinda </a:t>
            </a:r>
            <a:r>
              <a:rPr lang="tr-TR" sz="1000" dirty="0"/>
              <a:t>ve </a:t>
            </a:r>
          </a:p>
        </p:txBody>
      </p:sp>
      <p:graphicFrame>
        <p:nvGraphicFramePr>
          <p:cNvPr id="4" name="Tablo 3"/>
          <p:cNvGraphicFramePr>
            <a:graphicFrameLocks noGrp="1"/>
          </p:cNvGraphicFramePr>
          <p:nvPr>
            <p:extLst>
              <p:ext uri="{D42A27DB-BD31-4B8C-83A1-F6EECF244321}">
                <p14:modId xmlns:p14="http://schemas.microsoft.com/office/powerpoint/2010/main" val="3505354646"/>
              </p:ext>
            </p:extLst>
          </p:nvPr>
        </p:nvGraphicFramePr>
        <p:xfrm>
          <a:off x="785844" y="1889556"/>
          <a:ext cx="10700139" cy="2966720"/>
        </p:xfrm>
        <a:graphic>
          <a:graphicData uri="http://schemas.openxmlformats.org/drawingml/2006/table">
            <a:tbl>
              <a:tblPr firstRow="1" bandRow="1">
                <a:tableStyleId>{5C22544A-7EE6-4342-B048-85BDC9FD1C3A}</a:tableStyleId>
              </a:tblPr>
              <a:tblGrid>
                <a:gridCol w="3366278">
                  <a:extLst>
                    <a:ext uri="{9D8B030D-6E8A-4147-A177-3AD203B41FA5}">
                      <a16:colId xmlns:a16="http://schemas.microsoft.com/office/drawing/2014/main" val="702740926"/>
                    </a:ext>
                  </a:extLst>
                </a:gridCol>
                <a:gridCol w="7333861">
                  <a:extLst>
                    <a:ext uri="{9D8B030D-6E8A-4147-A177-3AD203B41FA5}">
                      <a16:colId xmlns:a16="http://schemas.microsoft.com/office/drawing/2014/main" val="851380708"/>
                    </a:ext>
                  </a:extLst>
                </a:gridCol>
              </a:tblGrid>
              <a:tr h="370840">
                <a:tc>
                  <a:txBody>
                    <a:bodyPr/>
                    <a:lstStyle/>
                    <a:p>
                      <a:r>
                        <a:rPr lang="tr-TR" dirty="0" smtClean="0"/>
                        <a:t>ÜNİVERSİTE</a:t>
                      </a:r>
                      <a:endParaRPr lang="tr-TR" dirty="0"/>
                    </a:p>
                  </a:txBody>
                  <a:tcPr/>
                </a:tc>
                <a:tc>
                  <a:txBody>
                    <a:bodyPr/>
                    <a:lstStyle/>
                    <a:p>
                      <a:r>
                        <a:rPr lang="tr-TR" dirty="0" smtClean="0"/>
                        <a:t>ÜNİVERSİTE HASTANESİ</a:t>
                      </a:r>
                      <a:endParaRPr lang="tr-TR" dirty="0"/>
                    </a:p>
                  </a:txBody>
                  <a:tcPr/>
                </a:tc>
                <a:extLst>
                  <a:ext uri="{0D108BD9-81ED-4DB2-BD59-A6C34878D82A}">
                    <a16:rowId xmlns:a16="http://schemas.microsoft.com/office/drawing/2014/main" val="3677222354"/>
                  </a:ext>
                </a:extLst>
              </a:tr>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EGE ÜNİVERSİTESİ </a:t>
                      </a:r>
                    </a:p>
                  </a:txBody>
                  <a:tcPr>
                    <a:solidFill>
                      <a:srgbClr val="CBD0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Ege Üniversitesi Hastanesi (Sağlık Uygulama ve Araştırma Merkezi) </a:t>
                      </a:r>
                      <a:endParaRPr lang="tr-TR" dirty="0" smtClean="0"/>
                    </a:p>
                  </a:txBody>
                  <a:tcPr>
                    <a:solidFill>
                      <a:srgbClr val="CBD0DC"/>
                    </a:solidFill>
                  </a:tcPr>
                </a:tc>
                <a:extLst>
                  <a:ext uri="{0D108BD9-81ED-4DB2-BD59-A6C34878D82A}">
                    <a16:rowId xmlns:a16="http://schemas.microsoft.com/office/drawing/2014/main" val="2385318482"/>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800" dirty="0" smtClean="0"/>
                    </a:p>
                  </a:txBody>
                  <a:tcPr>
                    <a:solidFill>
                      <a:srgbClr val="CBD0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smtClean="0"/>
                        <a:t>Ege Üniversitesi Diş Hekimliği Fakültesi</a:t>
                      </a:r>
                    </a:p>
                  </a:txBody>
                  <a:tcPr>
                    <a:solidFill>
                      <a:srgbClr val="CBD0DC"/>
                    </a:solidFill>
                  </a:tcPr>
                </a:tc>
                <a:extLst>
                  <a:ext uri="{0D108BD9-81ED-4DB2-BD59-A6C34878D82A}">
                    <a16:rowId xmlns:a16="http://schemas.microsoft.com/office/drawing/2014/main" val="3938049067"/>
                  </a:ext>
                </a:extLst>
              </a:tr>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DOKUZ EYLÜL ÜNİVERSİTESİ</a:t>
                      </a:r>
                    </a:p>
                  </a:txBody>
                  <a:tcPr>
                    <a:solidFill>
                      <a:srgbClr val="E7E9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Dokuz Eylül Üniversitesi Araştırma Uygulama Hastanesi</a:t>
                      </a:r>
                      <a:endParaRPr lang="tr-TR" dirty="0"/>
                    </a:p>
                  </a:txBody>
                  <a:tcPr>
                    <a:solidFill>
                      <a:srgbClr val="E7E9EE"/>
                    </a:solidFill>
                  </a:tcPr>
                </a:tc>
                <a:extLst>
                  <a:ext uri="{0D108BD9-81ED-4DB2-BD59-A6C34878D82A}">
                    <a16:rowId xmlns:a16="http://schemas.microsoft.com/office/drawing/2014/main" val="3892541646"/>
                  </a:ext>
                </a:extLst>
              </a:tr>
              <a:tr h="37084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Dokuz Eylül Üniversitesi Ağız ve Diş Sağlığı Uygulama ve Araştırma Merkezi</a:t>
                      </a:r>
                      <a:endParaRPr lang="tr-TR" dirty="0"/>
                    </a:p>
                  </a:txBody>
                  <a:tcPr>
                    <a:solidFill>
                      <a:srgbClr val="E7E9EE"/>
                    </a:solidFill>
                  </a:tcPr>
                </a:tc>
                <a:extLst>
                  <a:ext uri="{0D108BD9-81ED-4DB2-BD59-A6C34878D82A}">
                    <a16:rowId xmlns:a16="http://schemas.microsoft.com/office/drawing/2014/main" val="2510174870"/>
                  </a:ext>
                </a:extLst>
              </a:tr>
              <a:tr h="370840">
                <a:tc>
                  <a:txBody>
                    <a:bodyPr/>
                    <a:lstStyle/>
                    <a:p>
                      <a:r>
                        <a:rPr lang="tr-TR" sz="1800" dirty="0" smtClean="0"/>
                        <a:t>İZMİR KATİP ÇELEBİ ÜNİVERSİTESİ </a:t>
                      </a:r>
                      <a:endParaRPr lang="tr-TR" dirty="0"/>
                    </a:p>
                  </a:txBody>
                  <a:tcPr>
                    <a:solidFill>
                      <a:srgbClr val="CBD0DC"/>
                    </a:solidFill>
                  </a:tcPr>
                </a:tc>
                <a:tc>
                  <a:txBody>
                    <a:bodyPr/>
                    <a:lstStyle/>
                    <a:p>
                      <a:r>
                        <a:rPr lang="tr-TR" sz="1800" dirty="0" smtClean="0"/>
                        <a:t>İzmir Atatürk Eğitim ve Araştırma Hastanesi (Afiliye)</a:t>
                      </a:r>
                      <a:endParaRPr lang="tr-TR" dirty="0"/>
                    </a:p>
                  </a:txBody>
                  <a:tcPr>
                    <a:solidFill>
                      <a:srgbClr val="CBD0DC"/>
                    </a:solidFill>
                  </a:tcPr>
                </a:tc>
                <a:extLst>
                  <a:ext uri="{0D108BD9-81ED-4DB2-BD59-A6C34878D82A}">
                    <a16:rowId xmlns:a16="http://schemas.microsoft.com/office/drawing/2014/main" val="41496895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İZMİR DEMOKRASİ ÜNİVERSİTESİ</a:t>
                      </a:r>
                      <a:endParaRPr lang="tr-TR" dirty="0"/>
                    </a:p>
                  </a:txBody>
                  <a:tcPr>
                    <a:solidFill>
                      <a:srgbClr val="E7E9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Buca Seyfi Demirsoy Hastanesi (Afiliye)</a:t>
                      </a:r>
                      <a:endParaRPr lang="tr-TR" dirty="0"/>
                    </a:p>
                  </a:txBody>
                  <a:tcPr>
                    <a:solidFill>
                      <a:srgbClr val="E7E9EE"/>
                    </a:solidFill>
                  </a:tcPr>
                </a:tc>
                <a:extLst>
                  <a:ext uri="{0D108BD9-81ED-4DB2-BD59-A6C34878D82A}">
                    <a16:rowId xmlns:a16="http://schemas.microsoft.com/office/drawing/2014/main" val="24556297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İZMİR BAKIRÇAY ÜNİVERSİTESİ </a:t>
                      </a:r>
                      <a:endParaRPr lang="tr-TR" dirty="0"/>
                    </a:p>
                  </a:txBody>
                  <a:tcPr>
                    <a:solidFill>
                      <a:srgbClr val="CBD0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İzmir Çiğli Eğitim ve Araştırma Hastanesi (Afiliye)</a:t>
                      </a:r>
                      <a:endParaRPr lang="tr-TR" dirty="0"/>
                    </a:p>
                  </a:txBody>
                  <a:tcPr>
                    <a:solidFill>
                      <a:srgbClr val="CBD0DC"/>
                    </a:solidFill>
                  </a:tcPr>
                </a:tc>
                <a:extLst>
                  <a:ext uri="{0D108BD9-81ED-4DB2-BD59-A6C34878D82A}">
                    <a16:rowId xmlns:a16="http://schemas.microsoft.com/office/drawing/2014/main" val="662921506"/>
                  </a:ext>
                </a:extLst>
              </a:tr>
            </a:tbl>
          </a:graphicData>
        </a:graphic>
      </p:graphicFrame>
    </p:spTree>
    <p:extLst>
      <p:ext uri="{BB962C8B-B14F-4D97-AF65-F5344CB8AC3E}">
        <p14:creationId xmlns:p14="http://schemas.microsoft.com/office/powerpoint/2010/main" val="2191695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Üniversite Hastaneleri </a:t>
            </a:r>
            <a:r>
              <a:rPr lang="tr-TR" dirty="0" smtClean="0"/>
              <a:t>(2)</a:t>
            </a:r>
            <a:endParaRPr lang="tr-TR" dirty="0"/>
          </a:p>
        </p:txBody>
      </p:sp>
      <p:sp>
        <p:nvSpPr>
          <p:cNvPr id="3" name="İçerik Yer Tutucusu 2"/>
          <p:cNvSpPr>
            <a:spLocks noGrp="1"/>
          </p:cNvSpPr>
          <p:nvPr>
            <p:ph idx="1"/>
          </p:nvPr>
        </p:nvSpPr>
        <p:spPr>
          <a:xfrm>
            <a:off x="838200" y="5240216"/>
            <a:ext cx="10515600" cy="418140"/>
          </a:xfrm>
        </p:spPr>
        <p:txBody>
          <a:bodyPr>
            <a:noAutofit/>
          </a:bodyPr>
          <a:lstStyle/>
          <a:p>
            <a:pPr marL="0" indent="0">
              <a:lnSpc>
                <a:spcPct val="110000"/>
              </a:lnSpc>
              <a:spcBef>
                <a:spcPts val="0"/>
              </a:spcBef>
              <a:buNone/>
            </a:pPr>
            <a:r>
              <a:rPr lang="tr-TR" sz="1000" dirty="0">
                <a:hlinkClick r:id="rId2"/>
              </a:rPr>
              <a:t>https://dosyamerkez.saglik.gov.tr/Eklenti/48803/0/hastanelerpdf.pdf?_tag1=B31580160A59EE7507AEBED95ED5E41046DD92D9</a:t>
            </a:r>
            <a:r>
              <a:rPr lang="tr-TR" sz="1000" dirty="0"/>
              <a:t> -  </a:t>
            </a:r>
            <a:r>
              <a:rPr lang="tr-TR" sz="1000" dirty="0">
                <a:hlinkClick r:id="rId3"/>
              </a:rPr>
              <a:t>https://med.ieu.edu.tr/tr/news/type/read/id/7266</a:t>
            </a:r>
            <a:r>
              <a:rPr lang="tr-TR" sz="1000" dirty="0"/>
              <a:t> ve https://dosyamerkez.saglik.gov.tr/Eklenti/48803/0/hastanelerpdf.pdf?_tag1=B31580160A59EE7507AEBED95ED5E41046DD92D9 </a:t>
            </a:r>
            <a:r>
              <a:rPr lang="tr-TR" sz="1000" dirty="0" smtClean="0"/>
              <a:t>ve </a:t>
            </a:r>
            <a:endParaRPr lang="tr-TR" sz="1000" dirty="0"/>
          </a:p>
        </p:txBody>
      </p:sp>
      <p:graphicFrame>
        <p:nvGraphicFramePr>
          <p:cNvPr id="4" name="Tablo 3"/>
          <p:cNvGraphicFramePr>
            <a:graphicFrameLocks noGrp="1"/>
          </p:cNvGraphicFramePr>
          <p:nvPr>
            <p:extLst>
              <p:ext uri="{D42A27DB-BD31-4B8C-83A1-F6EECF244321}">
                <p14:modId xmlns:p14="http://schemas.microsoft.com/office/powerpoint/2010/main" val="2181218876"/>
              </p:ext>
            </p:extLst>
          </p:nvPr>
        </p:nvGraphicFramePr>
        <p:xfrm>
          <a:off x="785844" y="1889556"/>
          <a:ext cx="10700139" cy="2640584"/>
        </p:xfrm>
        <a:graphic>
          <a:graphicData uri="http://schemas.openxmlformats.org/drawingml/2006/table">
            <a:tbl>
              <a:tblPr firstRow="1" bandRow="1">
                <a:tableStyleId>{5C22544A-7EE6-4342-B048-85BDC9FD1C3A}</a:tableStyleId>
              </a:tblPr>
              <a:tblGrid>
                <a:gridCol w="3366278">
                  <a:extLst>
                    <a:ext uri="{9D8B030D-6E8A-4147-A177-3AD203B41FA5}">
                      <a16:colId xmlns:a16="http://schemas.microsoft.com/office/drawing/2014/main" val="702740926"/>
                    </a:ext>
                  </a:extLst>
                </a:gridCol>
                <a:gridCol w="7333861">
                  <a:extLst>
                    <a:ext uri="{9D8B030D-6E8A-4147-A177-3AD203B41FA5}">
                      <a16:colId xmlns:a16="http://schemas.microsoft.com/office/drawing/2014/main" val="851380708"/>
                    </a:ext>
                  </a:extLst>
                </a:gridCol>
              </a:tblGrid>
              <a:tr h="370840">
                <a:tc>
                  <a:txBody>
                    <a:bodyPr/>
                    <a:lstStyle/>
                    <a:p>
                      <a:r>
                        <a:rPr lang="tr-TR" dirty="0" smtClean="0"/>
                        <a:t>ÜNİVERSİTE</a:t>
                      </a:r>
                      <a:endParaRPr lang="tr-TR" dirty="0"/>
                    </a:p>
                  </a:txBody>
                  <a:tcPr/>
                </a:tc>
                <a:tc>
                  <a:txBody>
                    <a:bodyPr/>
                    <a:lstStyle/>
                    <a:p>
                      <a:r>
                        <a:rPr lang="tr-TR" dirty="0" smtClean="0"/>
                        <a:t>ÜNİVERSİTE HASTANESİ</a:t>
                      </a:r>
                      <a:endParaRPr lang="tr-TR" dirty="0"/>
                    </a:p>
                  </a:txBody>
                  <a:tcPr/>
                </a:tc>
                <a:extLst>
                  <a:ext uri="{0D108BD9-81ED-4DB2-BD59-A6C34878D82A}">
                    <a16:rowId xmlns:a16="http://schemas.microsoft.com/office/drawing/2014/main" val="36772223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İZMİR EKONOMİ ÜNİVERSİTESİ</a:t>
                      </a:r>
                    </a:p>
                  </a:txBody>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tr-TR" sz="1800" dirty="0" err="1" smtClean="0"/>
                        <a:t>Medical</a:t>
                      </a:r>
                      <a:r>
                        <a:rPr lang="tr-TR" sz="1800" dirty="0" smtClean="0"/>
                        <a:t> Point Hastanesi (Afiliye)</a:t>
                      </a:r>
                    </a:p>
                  </a:txBody>
                  <a:tcPr/>
                </a:tc>
                <a:extLst>
                  <a:ext uri="{0D108BD9-81ED-4DB2-BD59-A6C34878D82A}">
                    <a16:rowId xmlns:a16="http://schemas.microsoft.com/office/drawing/2014/main" val="2571119697"/>
                  </a:ext>
                </a:extLst>
              </a:tr>
              <a:tr h="37084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İZMİR TINAZTEPE ÜNİVERSİTESİ</a:t>
                      </a:r>
                    </a:p>
                  </a:txBody>
                  <a:tcPr/>
                </a:tc>
                <a:tc>
                  <a:txBody>
                    <a:bodyPr/>
                    <a:lstStyle/>
                    <a:p>
                      <a:pPr marL="0" indent="0">
                        <a:lnSpc>
                          <a:spcPct val="110000"/>
                        </a:lnSpc>
                        <a:spcBef>
                          <a:spcPts val="0"/>
                        </a:spcBef>
                        <a:buNone/>
                      </a:pPr>
                      <a:r>
                        <a:rPr lang="tr-TR" sz="1800" dirty="0" smtClean="0"/>
                        <a:t>İzmir Tınaztepe Üniversitesi Özel Galen Bayraklı Hastanesi</a:t>
                      </a:r>
                    </a:p>
                  </a:txBody>
                  <a:tcPr/>
                </a:tc>
                <a:extLst>
                  <a:ext uri="{0D108BD9-81ED-4DB2-BD59-A6C34878D82A}">
                    <a16:rowId xmlns:a16="http://schemas.microsoft.com/office/drawing/2014/main" val="2385318482"/>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8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İzmir Tınaztepe Üniversitesi Özel Buca Hastanesi</a:t>
                      </a:r>
                    </a:p>
                  </a:txBody>
                  <a:tcPr>
                    <a:solidFill>
                      <a:srgbClr val="E7E9EE"/>
                    </a:solidFill>
                  </a:tcPr>
                </a:tc>
                <a:extLst>
                  <a:ext uri="{0D108BD9-81ED-4DB2-BD59-A6C34878D82A}">
                    <a16:rowId xmlns:a16="http://schemas.microsoft.com/office/drawing/2014/main" val="3892541646"/>
                  </a:ext>
                </a:extLst>
              </a:tr>
              <a:tr h="37084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Özel Tınaztepe Torbalı Hastanesi</a:t>
                      </a:r>
                    </a:p>
                  </a:txBody>
                  <a:tcPr>
                    <a:solidFill>
                      <a:srgbClr val="E7E9EE"/>
                    </a:solidFill>
                  </a:tcPr>
                </a:tc>
                <a:extLst>
                  <a:ext uri="{0D108BD9-81ED-4DB2-BD59-A6C34878D82A}">
                    <a16:rowId xmlns:a16="http://schemas.microsoft.com/office/drawing/2014/main" val="2510174870"/>
                  </a:ext>
                </a:extLst>
              </a:tr>
              <a:tr h="370840">
                <a:tc vMerge="1">
                  <a:txBody>
                    <a:bodyPr/>
                    <a:lstStyle/>
                    <a:p>
                      <a:endParaRPr lang="tr-TR" dirty="0"/>
                    </a:p>
                  </a:txBody>
                  <a:tcPr>
                    <a:solidFill>
                      <a:srgbClr val="CBD0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Özel Tınaztepe Buca Tıp Merkezi</a:t>
                      </a:r>
                    </a:p>
                  </a:txBody>
                  <a:tcPr>
                    <a:solidFill>
                      <a:srgbClr val="E7E9EE"/>
                    </a:solidFill>
                  </a:tcPr>
                </a:tc>
                <a:extLst>
                  <a:ext uri="{0D108BD9-81ED-4DB2-BD59-A6C34878D82A}">
                    <a16:rowId xmlns:a16="http://schemas.microsoft.com/office/drawing/2014/main" val="4149689540"/>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txBody>
                  <a:tcPr>
                    <a:solidFill>
                      <a:srgbClr val="E7E9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800" dirty="0" smtClean="0"/>
                        <a:t>İzmir Tınaztepe Üniversitesi Diş Hekimliği Fakültesi Diş Hastanesi</a:t>
                      </a:r>
                    </a:p>
                  </a:txBody>
                  <a:tcPr>
                    <a:solidFill>
                      <a:srgbClr val="E7E9EE"/>
                    </a:solidFill>
                  </a:tcPr>
                </a:tc>
                <a:extLst>
                  <a:ext uri="{0D108BD9-81ED-4DB2-BD59-A6C34878D82A}">
                    <a16:rowId xmlns:a16="http://schemas.microsoft.com/office/drawing/2014/main" val="2455629774"/>
                  </a:ext>
                </a:extLst>
              </a:tr>
            </a:tbl>
          </a:graphicData>
        </a:graphic>
      </p:graphicFrame>
    </p:spTree>
    <p:extLst>
      <p:ext uri="{BB962C8B-B14F-4D97-AF65-F5344CB8AC3E}">
        <p14:creationId xmlns:p14="http://schemas.microsoft.com/office/powerpoint/2010/main" val="1013836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Sağlık Turizmi Yetki Belgeleri</a:t>
            </a:r>
          </a:p>
        </p:txBody>
      </p:sp>
      <p:sp>
        <p:nvSpPr>
          <p:cNvPr id="3" name="İçerik Yer Tutucusu 2"/>
          <p:cNvSpPr>
            <a:spLocks noGrp="1"/>
          </p:cNvSpPr>
          <p:nvPr>
            <p:ph idx="1"/>
          </p:nvPr>
        </p:nvSpPr>
        <p:spPr>
          <a:xfrm>
            <a:off x="838200" y="1825625"/>
            <a:ext cx="10515600" cy="3750532"/>
          </a:xfrm>
        </p:spPr>
        <p:txBody>
          <a:bodyPr>
            <a:normAutofit lnSpcReduction="10000"/>
          </a:bodyPr>
          <a:lstStyle/>
          <a:p>
            <a:pPr>
              <a:lnSpc>
                <a:spcPct val="100000"/>
              </a:lnSpc>
              <a:spcBef>
                <a:spcPts val="0"/>
              </a:spcBef>
              <a:spcAft>
                <a:spcPts val="300"/>
              </a:spcAft>
            </a:pPr>
            <a:r>
              <a:rPr lang="tr-TR" sz="2000" dirty="0"/>
              <a:t>Başkent Üniversitesi İzmir Zübeyde Hanım Uygulama ve Araştırma Merkezi</a:t>
            </a:r>
          </a:p>
          <a:p>
            <a:pPr>
              <a:lnSpc>
                <a:spcPct val="100000"/>
              </a:lnSpc>
              <a:spcBef>
                <a:spcPts val="0"/>
              </a:spcBef>
              <a:spcAft>
                <a:spcPts val="300"/>
              </a:spcAft>
            </a:pPr>
            <a:r>
              <a:rPr lang="tr-TR" sz="2000" dirty="0"/>
              <a:t>Dokuz Eylül Üniversitesi Uygulama ve Araştırma Hastanesi</a:t>
            </a:r>
          </a:p>
          <a:p>
            <a:pPr>
              <a:lnSpc>
                <a:spcPct val="100000"/>
              </a:lnSpc>
              <a:spcBef>
                <a:spcPts val="0"/>
              </a:spcBef>
              <a:spcAft>
                <a:spcPts val="300"/>
              </a:spcAft>
            </a:pPr>
            <a:r>
              <a:rPr lang="tr-TR" sz="2000" dirty="0"/>
              <a:t>İzmir Ege Üniversitesi Hastanesi</a:t>
            </a:r>
          </a:p>
          <a:p>
            <a:pPr>
              <a:lnSpc>
                <a:spcPct val="100000"/>
              </a:lnSpc>
              <a:spcBef>
                <a:spcPts val="0"/>
              </a:spcBef>
              <a:spcAft>
                <a:spcPts val="300"/>
              </a:spcAft>
            </a:pPr>
            <a:r>
              <a:rPr lang="tr-TR" sz="2000" dirty="0"/>
              <a:t>İzmir Katip Çelebi Üniversitesi İzmir Atatürk Eğitim ve Araştırma Hastanesi</a:t>
            </a:r>
          </a:p>
          <a:p>
            <a:pPr>
              <a:lnSpc>
                <a:spcPct val="100000"/>
              </a:lnSpc>
              <a:spcBef>
                <a:spcPts val="0"/>
              </a:spcBef>
              <a:spcAft>
                <a:spcPts val="300"/>
              </a:spcAft>
            </a:pPr>
            <a:r>
              <a:rPr lang="tr-TR" sz="2000" dirty="0"/>
              <a:t>İzmir Ekonomi Üniversitesi (İEÜ) Özel </a:t>
            </a:r>
            <a:r>
              <a:rPr lang="tr-TR" sz="2000" dirty="0" err="1"/>
              <a:t>Medical</a:t>
            </a:r>
            <a:r>
              <a:rPr lang="tr-TR" sz="2000" dirty="0"/>
              <a:t> Point Hastanesi</a:t>
            </a:r>
          </a:p>
          <a:p>
            <a:pPr>
              <a:lnSpc>
                <a:spcPct val="100000"/>
              </a:lnSpc>
              <a:spcBef>
                <a:spcPts val="0"/>
              </a:spcBef>
              <a:spcAft>
                <a:spcPts val="300"/>
              </a:spcAft>
            </a:pPr>
            <a:r>
              <a:rPr lang="tr-TR" sz="2000" dirty="0"/>
              <a:t>İzmir Tınaztepe Üniversitesi Özel Galen Bayraklı Hastanesi</a:t>
            </a:r>
          </a:p>
          <a:p>
            <a:pPr>
              <a:lnSpc>
                <a:spcPct val="100000"/>
              </a:lnSpc>
              <a:spcBef>
                <a:spcPts val="0"/>
              </a:spcBef>
              <a:spcAft>
                <a:spcPts val="300"/>
              </a:spcAft>
            </a:pPr>
            <a:r>
              <a:rPr lang="tr-TR" sz="2000" dirty="0"/>
              <a:t>İzmir Tınaztepe Üniversitesi Diş Hekimliği Fakültesi Diş Hastanesi</a:t>
            </a:r>
          </a:p>
          <a:p>
            <a:pPr>
              <a:lnSpc>
                <a:spcPct val="100000"/>
              </a:lnSpc>
              <a:spcBef>
                <a:spcPts val="0"/>
              </a:spcBef>
              <a:spcAft>
                <a:spcPts val="300"/>
              </a:spcAft>
            </a:pPr>
            <a:r>
              <a:rPr lang="tr-TR" sz="2000" dirty="0"/>
              <a:t>Özel Tınaztepe Hastanesi </a:t>
            </a:r>
          </a:p>
          <a:p>
            <a:pPr>
              <a:lnSpc>
                <a:spcPct val="100000"/>
              </a:lnSpc>
              <a:spcBef>
                <a:spcPts val="0"/>
              </a:spcBef>
              <a:spcAft>
                <a:spcPts val="300"/>
              </a:spcAft>
            </a:pPr>
            <a:r>
              <a:rPr lang="tr-TR" sz="2000" dirty="0"/>
              <a:t>Özel Tınaztepe Torbalı Hastanesi</a:t>
            </a:r>
          </a:p>
          <a:p>
            <a:pPr marL="0" indent="0">
              <a:lnSpc>
                <a:spcPct val="100000"/>
              </a:lnSpc>
              <a:spcBef>
                <a:spcPts val="0"/>
              </a:spcBef>
              <a:spcAft>
                <a:spcPts val="300"/>
              </a:spcAft>
              <a:buNone/>
            </a:pPr>
            <a:endParaRPr lang="tr-TR" sz="2000" dirty="0"/>
          </a:p>
          <a:p>
            <a:pPr marL="0" indent="0">
              <a:lnSpc>
                <a:spcPct val="100000"/>
              </a:lnSpc>
              <a:spcBef>
                <a:spcPts val="0"/>
              </a:spcBef>
              <a:spcAft>
                <a:spcPts val="300"/>
              </a:spcAft>
              <a:buNone/>
            </a:pPr>
            <a:endParaRPr lang="tr-TR" sz="1000" dirty="0"/>
          </a:p>
          <a:p>
            <a:pPr marL="0" indent="0">
              <a:lnSpc>
                <a:spcPct val="100000"/>
              </a:lnSpc>
              <a:spcBef>
                <a:spcPts val="0"/>
              </a:spcBef>
              <a:spcAft>
                <a:spcPts val="300"/>
              </a:spcAft>
              <a:buNone/>
            </a:pPr>
            <a:r>
              <a:rPr lang="tr-TR" sz="1000" dirty="0"/>
              <a:t>https://</a:t>
            </a:r>
            <a:r>
              <a:rPr lang="tr-TR" sz="1000" dirty="0" smtClean="0"/>
              <a:t>dosyamerkez.saglik.gov.tr/Eklenti/48803/0/hastanelerpdf.pdf</a:t>
            </a:r>
            <a:r>
              <a:rPr lang="tr-TR" sz="1000" dirty="0"/>
              <a:t>?_tag1=B31580160A59EE7507AEBED95ED5E41046DD92D9</a:t>
            </a:r>
          </a:p>
        </p:txBody>
      </p:sp>
    </p:spTree>
    <p:extLst>
      <p:ext uri="{BB962C8B-B14F-4D97-AF65-F5344CB8AC3E}">
        <p14:creationId xmlns:p14="http://schemas.microsoft.com/office/powerpoint/2010/main" val="957730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Turizm </a:t>
            </a:r>
            <a:r>
              <a:rPr lang="tr-TR" dirty="0" smtClean="0"/>
              <a:t>Alanı (1)</a:t>
            </a:r>
            <a:endParaRPr lang="tr-TR" dirty="0"/>
          </a:p>
        </p:txBody>
      </p:sp>
      <p:sp>
        <p:nvSpPr>
          <p:cNvPr id="3" name="İçerik Yer Tutucusu 2"/>
          <p:cNvSpPr>
            <a:spLocks noGrp="1"/>
          </p:cNvSpPr>
          <p:nvPr>
            <p:ph idx="1"/>
          </p:nvPr>
        </p:nvSpPr>
        <p:spPr>
          <a:xfrm>
            <a:off x="744415" y="1987528"/>
            <a:ext cx="10861431" cy="3901524"/>
          </a:xfrm>
        </p:spPr>
        <p:txBody>
          <a:bodyPr>
            <a:noAutofit/>
          </a:bodyPr>
          <a:lstStyle/>
          <a:p>
            <a:pPr marL="0" indent="0">
              <a:lnSpc>
                <a:spcPct val="100000"/>
              </a:lnSpc>
              <a:spcBef>
                <a:spcPts val="0"/>
              </a:spcBef>
              <a:buNone/>
            </a:pPr>
            <a:r>
              <a:rPr lang="tr-TR" sz="1600" b="1" dirty="0"/>
              <a:t>EGE ÜNİVERSİTESİ </a:t>
            </a:r>
          </a:p>
          <a:p>
            <a:pPr marL="0" indent="0">
              <a:lnSpc>
                <a:spcPct val="100000"/>
              </a:lnSpc>
              <a:spcBef>
                <a:spcPts val="0"/>
              </a:spcBef>
              <a:buNone/>
            </a:pPr>
            <a:r>
              <a:rPr lang="tr-TR" sz="1600" dirty="0"/>
              <a:t>Çeşme Turizm Fakültesi (Turizm İşletmeciliği Bölümü, Turizm Rehberliği Bölümü)</a:t>
            </a:r>
          </a:p>
          <a:p>
            <a:pPr marL="0" indent="0">
              <a:lnSpc>
                <a:spcPct val="100000"/>
              </a:lnSpc>
              <a:spcBef>
                <a:spcPts val="0"/>
              </a:spcBef>
              <a:buNone/>
            </a:pPr>
            <a:r>
              <a:rPr lang="tr-TR" sz="1600" dirty="0"/>
              <a:t>Bergama Meslek Yüksekokulu (Turizm ve Otel İşletmeciliği Programı, Turizm Animasyonu Programı)</a:t>
            </a:r>
          </a:p>
          <a:p>
            <a:pPr marL="0" indent="0">
              <a:lnSpc>
                <a:spcPct val="100000"/>
              </a:lnSpc>
              <a:spcBef>
                <a:spcPts val="0"/>
              </a:spcBef>
              <a:buNone/>
            </a:pPr>
            <a:endParaRPr lang="tr-TR" sz="1600" dirty="0" smtClean="0"/>
          </a:p>
          <a:p>
            <a:pPr marL="0" indent="0">
              <a:lnSpc>
                <a:spcPct val="100000"/>
              </a:lnSpc>
              <a:spcBef>
                <a:spcPts val="0"/>
              </a:spcBef>
              <a:buNone/>
            </a:pPr>
            <a:r>
              <a:rPr lang="tr-TR" sz="1600" b="1" dirty="0" smtClean="0"/>
              <a:t>DOKUZ </a:t>
            </a:r>
            <a:r>
              <a:rPr lang="tr-TR" sz="1600" b="1" dirty="0"/>
              <a:t>EYLÜL ÜNİVERSİTESİ</a:t>
            </a:r>
          </a:p>
          <a:p>
            <a:pPr marL="0" indent="0">
              <a:lnSpc>
                <a:spcPct val="100000"/>
              </a:lnSpc>
              <a:spcBef>
                <a:spcPts val="0"/>
              </a:spcBef>
              <a:buNone/>
            </a:pPr>
            <a:r>
              <a:rPr lang="tr-TR" sz="1600" dirty="0"/>
              <a:t>İşletme Fakültesi (Turizm İşletmeciliği Bölümü)</a:t>
            </a:r>
          </a:p>
          <a:p>
            <a:pPr marL="0" indent="0">
              <a:lnSpc>
                <a:spcPct val="100000"/>
              </a:lnSpc>
              <a:spcBef>
                <a:spcPts val="0"/>
              </a:spcBef>
              <a:buNone/>
            </a:pPr>
            <a:r>
              <a:rPr lang="tr-TR" sz="1600" dirty="0"/>
              <a:t>Turizm Fakültesi (Gastronomi ve Mutfak Sanatları Bölümü, Turizm İşletmeciliği Bölümü)</a:t>
            </a:r>
          </a:p>
          <a:p>
            <a:pPr marL="0" indent="0">
              <a:lnSpc>
                <a:spcPct val="100000"/>
              </a:lnSpc>
              <a:spcBef>
                <a:spcPts val="0"/>
              </a:spcBef>
              <a:buNone/>
            </a:pPr>
            <a:r>
              <a:rPr lang="tr-TR" sz="1600" dirty="0"/>
              <a:t>Uygulamalı Bilimler Yüksekokulu (Gastronomi ve Mutfak Sanatları Bölümü, Turizm İşletmeciliği Bölümü)</a:t>
            </a:r>
          </a:p>
          <a:p>
            <a:pPr marL="0" indent="0">
              <a:lnSpc>
                <a:spcPct val="100000"/>
              </a:lnSpc>
              <a:spcBef>
                <a:spcPts val="0"/>
              </a:spcBef>
              <a:buNone/>
            </a:pPr>
            <a:r>
              <a:rPr lang="tr-TR" sz="1600" dirty="0"/>
              <a:t>Efes Meslek Yüksekokulu (Turizm ve Otel İşletmeciliği Programı, İkram Hizmetleri Programı, Kültürel Miras ve Turizm Programı)</a:t>
            </a:r>
          </a:p>
          <a:p>
            <a:pPr marL="0" indent="0">
              <a:lnSpc>
                <a:spcPct val="100000"/>
              </a:lnSpc>
              <a:spcBef>
                <a:spcPts val="0"/>
              </a:spcBef>
              <a:buNone/>
            </a:pPr>
            <a:r>
              <a:rPr lang="tr-TR" sz="1600" dirty="0"/>
              <a:t>İzmir Meslek Yüksekokulu (Turizm ve Otel İşletmeciliği Programı)</a:t>
            </a:r>
          </a:p>
          <a:p>
            <a:pPr marL="0" indent="0">
              <a:lnSpc>
                <a:spcPct val="100000"/>
              </a:lnSpc>
              <a:spcBef>
                <a:spcPts val="0"/>
              </a:spcBef>
              <a:buNone/>
            </a:pPr>
            <a:endParaRPr lang="tr-TR" sz="1200" dirty="0"/>
          </a:p>
          <a:p>
            <a:pPr marL="0" indent="0">
              <a:lnSpc>
                <a:spcPct val="100000"/>
              </a:lnSpc>
              <a:spcBef>
                <a:spcPts val="0"/>
              </a:spcBef>
              <a:buNone/>
            </a:pPr>
            <a:endParaRPr lang="tr-TR" sz="1200" dirty="0"/>
          </a:p>
          <a:p>
            <a:pPr marL="0" indent="0">
              <a:lnSpc>
                <a:spcPct val="100000"/>
              </a:lnSpc>
              <a:spcBef>
                <a:spcPts val="0"/>
              </a:spcBef>
              <a:buNone/>
            </a:pPr>
            <a:endParaRPr lang="tr-TR" sz="1200" dirty="0"/>
          </a:p>
          <a:p>
            <a:pPr marL="0" indent="0">
              <a:lnSpc>
                <a:spcPct val="100000"/>
              </a:lnSpc>
              <a:spcBef>
                <a:spcPts val="0"/>
              </a:spcBef>
              <a:buNone/>
            </a:pPr>
            <a:r>
              <a:rPr lang="tr-TR" sz="1000" dirty="0">
                <a:hlinkClick r:id="rId2"/>
              </a:rPr>
              <a:t>https://ege.edu.tr/tr-0/anasayfa.html</a:t>
            </a:r>
            <a:r>
              <a:rPr lang="tr-TR" sz="1000" dirty="0" smtClean="0">
                <a:hlinkClick r:id="rId2"/>
              </a:rPr>
              <a:t>#</a:t>
            </a:r>
            <a:endParaRPr lang="tr-TR" sz="1200" dirty="0"/>
          </a:p>
        </p:txBody>
      </p:sp>
    </p:spTree>
    <p:extLst>
      <p:ext uri="{BB962C8B-B14F-4D97-AF65-F5344CB8AC3E}">
        <p14:creationId xmlns:p14="http://schemas.microsoft.com/office/powerpoint/2010/main" val="4266767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Turizm </a:t>
            </a:r>
            <a:r>
              <a:rPr lang="tr-TR" dirty="0" smtClean="0"/>
              <a:t>Alanı (2)</a:t>
            </a:r>
            <a:endParaRPr lang="tr-TR" dirty="0"/>
          </a:p>
        </p:txBody>
      </p:sp>
      <p:sp>
        <p:nvSpPr>
          <p:cNvPr id="3" name="İçerik Yer Tutucusu 2"/>
          <p:cNvSpPr>
            <a:spLocks noGrp="1"/>
          </p:cNvSpPr>
          <p:nvPr>
            <p:ph idx="1"/>
          </p:nvPr>
        </p:nvSpPr>
        <p:spPr>
          <a:xfrm>
            <a:off x="838200" y="1706174"/>
            <a:ext cx="10515600" cy="3901524"/>
          </a:xfrm>
        </p:spPr>
        <p:txBody>
          <a:bodyPr>
            <a:noAutofit/>
          </a:bodyPr>
          <a:lstStyle/>
          <a:p>
            <a:pPr marL="0" indent="0">
              <a:lnSpc>
                <a:spcPct val="100000"/>
              </a:lnSpc>
              <a:spcBef>
                <a:spcPts val="0"/>
              </a:spcBef>
              <a:buNone/>
            </a:pPr>
            <a:endParaRPr lang="tr-TR" sz="1200" dirty="0"/>
          </a:p>
          <a:p>
            <a:pPr marL="0" indent="0">
              <a:lnSpc>
                <a:spcPct val="100000"/>
              </a:lnSpc>
              <a:spcBef>
                <a:spcPts val="0"/>
              </a:spcBef>
              <a:buNone/>
            </a:pPr>
            <a:r>
              <a:rPr lang="tr-TR" sz="1600" b="1" dirty="0"/>
              <a:t>İZMİR KATİP ÇELEBİ ÜNİVERSİTESİ </a:t>
            </a:r>
          </a:p>
          <a:p>
            <a:pPr marL="0" indent="0">
              <a:lnSpc>
                <a:spcPct val="100000"/>
              </a:lnSpc>
              <a:spcBef>
                <a:spcPts val="0"/>
              </a:spcBef>
              <a:buNone/>
            </a:pPr>
            <a:r>
              <a:rPr lang="tr-TR" sz="1600" dirty="0"/>
              <a:t>Turizm Fakültesi (Gastronomi ve Mutfak Sanatları Bölümü, Turizm İşletmeciliği Bölümü, Turizm Rehberliği Bölümü)</a:t>
            </a:r>
          </a:p>
          <a:p>
            <a:pPr marL="0" indent="0">
              <a:lnSpc>
                <a:spcPct val="100000"/>
              </a:lnSpc>
              <a:spcBef>
                <a:spcPts val="0"/>
              </a:spcBef>
              <a:buNone/>
            </a:pPr>
            <a:endParaRPr lang="tr-TR" sz="1600" dirty="0"/>
          </a:p>
          <a:p>
            <a:pPr marL="0" indent="0">
              <a:lnSpc>
                <a:spcPct val="100000"/>
              </a:lnSpc>
              <a:spcBef>
                <a:spcPts val="0"/>
              </a:spcBef>
              <a:buNone/>
            </a:pPr>
            <a:r>
              <a:rPr lang="tr-TR" sz="1600" b="1" dirty="0"/>
              <a:t>İZMİR EKONOMİ ÜNİVERSİTESİ</a:t>
            </a:r>
          </a:p>
          <a:p>
            <a:pPr marL="0" indent="0">
              <a:lnSpc>
                <a:spcPct val="100000"/>
              </a:lnSpc>
              <a:spcBef>
                <a:spcPts val="0"/>
              </a:spcBef>
              <a:buNone/>
            </a:pPr>
            <a:r>
              <a:rPr lang="tr-TR" sz="1600" dirty="0"/>
              <a:t>Uygulamalı Yönetim Bilimleri Yüksekokulu (Gastronomi ve Mutfak Sanatları Bölümü)</a:t>
            </a:r>
          </a:p>
          <a:p>
            <a:pPr marL="0" indent="0">
              <a:lnSpc>
                <a:spcPct val="100000"/>
              </a:lnSpc>
              <a:spcBef>
                <a:spcPts val="0"/>
              </a:spcBef>
              <a:buNone/>
            </a:pPr>
            <a:endParaRPr lang="tr-TR" sz="1600" dirty="0"/>
          </a:p>
          <a:p>
            <a:pPr marL="0" indent="0">
              <a:lnSpc>
                <a:spcPct val="100000"/>
              </a:lnSpc>
              <a:spcBef>
                <a:spcPts val="0"/>
              </a:spcBef>
              <a:buNone/>
            </a:pPr>
            <a:r>
              <a:rPr lang="tr-TR" sz="1600" b="1" dirty="0"/>
              <a:t>YAŞAR ÜNİVERSİTESİ </a:t>
            </a:r>
          </a:p>
          <a:p>
            <a:pPr marL="0" indent="0">
              <a:lnSpc>
                <a:spcPct val="100000"/>
              </a:lnSpc>
              <a:spcBef>
                <a:spcPts val="0"/>
              </a:spcBef>
              <a:buNone/>
            </a:pPr>
            <a:r>
              <a:rPr lang="tr-TR" sz="1600" dirty="0"/>
              <a:t>Uygulamalı Bilimler Yüksekokulu (Turizm Rehberliği Bölümü)</a:t>
            </a:r>
          </a:p>
          <a:p>
            <a:pPr marL="0" indent="0">
              <a:lnSpc>
                <a:spcPct val="100000"/>
              </a:lnSpc>
              <a:spcBef>
                <a:spcPts val="0"/>
              </a:spcBef>
              <a:buNone/>
            </a:pPr>
            <a:endParaRPr lang="tr-TR" sz="1000" dirty="0" smtClean="0">
              <a:hlinkClick r:id="rId2"/>
            </a:endParaRPr>
          </a:p>
          <a:p>
            <a:pPr marL="0" indent="0">
              <a:lnSpc>
                <a:spcPct val="100000"/>
              </a:lnSpc>
              <a:spcBef>
                <a:spcPts val="0"/>
              </a:spcBef>
              <a:buNone/>
            </a:pPr>
            <a:endParaRPr lang="tr-TR" sz="1000" dirty="0">
              <a:hlinkClick r:id="rId2"/>
            </a:endParaRPr>
          </a:p>
          <a:p>
            <a:pPr marL="0" indent="0">
              <a:lnSpc>
                <a:spcPct val="100000"/>
              </a:lnSpc>
              <a:spcBef>
                <a:spcPts val="0"/>
              </a:spcBef>
              <a:buNone/>
            </a:pPr>
            <a:endParaRPr lang="tr-TR" sz="1000" dirty="0" smtClean="0">
              <a:hlinkClick r:id="rId2"/>
            </a:endParaRPr>
          </a:p>
          <a:p>
            <a:pPr marL="0" indent="0">
              <a:lnSpc>
                <a:spcPct val="100000"/>
              </a:lnSpc>
              <a:spcBef>
                <a:spcPts val="0"/>
              </a:spcBef>
              <a:buNone/>
            </a:pPr>
            <a:endParaRPr lang="tr-TR" sz="1000" dirty="0" smtClean="0">
              <a:hlinkClick r:id="rId2"/>
            </a:endParaRPr>
          </a:p>
          <a:p>
            <a:pPr marL="0" indent="0">
              <a:lnSpc>
                <a:spcPct val="100000"/>
              </a:lnSpc>
              <a:spcBef>
                <a:spcPts val="0"/>
              </a:spcBef>
              <a:buNone/>
            </a:pPr>
            <a:endParaRPr lang="tr-TR" sz="1000" dirty="0">
              <a:hlinkClick r:id="rId2"/>
            </a:endParaRPr>
          </a:p>
          <a:p>
            <a:pPr marL="0" indent="0">
              <a:lnSpc>
                <a:spcPct val="100000"/>
              </a:lnSpc>
              <a:spcBef>
                <a:spcPts val="0"/>
              </a:spcBef>
              <a:buNone/>
            </a:pPr>
            <a:endParaRPr lang="tr-TR" sz="1000" dirty="0" smtClean="0">
              <a:hlinkClick r:id="rId2"/>
            </a:endParaRPr>
          </a:p>
          <a:p>
            <a:pPr marL="0" indent="0">
              <a:lnSpc>
                <a:spcPct val="100000"/>
              </a:lnSpc>
              <a:spcBef>
                <a:spcPts val="0"/>
              </a:spcBef>
              <a:buNone/>
            </a:pPr>
            <a:endParaRPr lang="tr-TR" sz="1000" dirty="0">
              <a:hlinkClick r:id="rId2"/>
            </a:endParaRPr>
          </a:p>
          <a:p>
            <a:pPr marL="0" indent="0">
              <a:lnSpc>
                <a:spcPct val="100000"/>
              </a:lnSpc>
              <a:spcBef>
                <a:spcPts val="0"/>
              </a:spcBef>
              <a:buNone/>
            </a:pPr>
            <a:endParaRPr lang="tr-TR" sz="1000" dirty="0" smtClean="0">
              <a:hlinkClick r:id="rId2"/>
            </a:endParaRPr>
          </a:p>
          <a:p>
            <a:pPr marL="0" indent="0">
              <a:lnSpc>
                <a:spcPct val="100000"/>
              </a:lnSpc>
              <a:spcBef>
                <a:spcPts val="0"/>
              </a:spcBef>
              <a:buNone/>
            </a:pPr>
            <a:endParaRPr lang="tr-TR" sz="1000" dirty="0">
              <a:hlinkClick r:id="rId2"/>
            </a:endParaRPr>
          </a:p>
          <a:p>
            <a:pPr marL="0" indent="0">
              <a:lnSpc>
                <a:spcPct val="100000"/>
              </a:lnSpc>
              <a:spcBef>
                <a:spcPts val="0"/>
              </a:spcBef>
              <a:buNone/>
            </a:pPr>
            <a:endParaRPr lang="tr-TR" sz="1000" dirty="0">
              <a:hlinkClick r:id="rId2"/>
            </a:endParaRPr>
          </a:p>
          <a:p>
            <a:pPr marL="0" indent="0">
              <a:lnSpc>
                <a:spcPct val="100000"/>
              </a:lnSpc>
              <a:spcBef>
                <a:spcPts val="0"/>
              </a:spcBef>
              <a:buNone/>
            </a:pPr>
            <a:r>
              <a:rPr lang="tr-TR" sz="1000" dirty="0" smtClean="0">
                <a:hlinkClick r:id="rId2"/>
              </a:rPr>
              <a:t>https</a:t>
            </a:r>
            <a:r>
              <a:rPr lang="tr-TR" sz="1000" dirty="0">
                <a:hlinkClick r:id="rId2"/>
              </a:rPr>
              <a:t>://ikcu.edu.tr/</a:t>
            </a:r>
            <a:r>
              <a:rPr lang="tr-TR" sz="1000" dirty="0"/>
              <a:t>  -  </a:t>
            </a:r>
            <a:r>
              <a:rPr lang="tr-TR" sz="1000" dirty="0">
                <a:hlinkClick r:id="rId3"/>
              </a:rPr>
              <a:t>https://www.ieu.edu.tr/tr</a:t>
            </a:r>
            <a:r>
              <a:rPr lang="tr-TR" sz="1000" dirty="0"/>
              <a:t>  -  https://www.yasar.edu.tr/</a:t>
            </a:r>
          </a:p>
          <a:p>
            <a:pPr marL="0" indent="0">
              <a:lnSpc>
                <a:spcPct val="100000"/>
              </a:lnSpc>
              <a:spcBef>
                <a:spcPts val="0"/>
              </a:spcBef>
              <a:buNone/>
            </a:pPr>
            <a:endParaRPr lang="tr-TR" sz="1200" dirty="0"/>
          </a:p>
        </p:txBody>
      </p:sp>
    </p:spTree>
    <p:extLst>
      <p:ext uri="{BB962C8B-B14F-4D97-AF65-F5344CB8AC3E}">
        <p14:creationId xmlns:p14="http://schemas.microsoft.com/office/powerpoint/2010/main" val="3457472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Tarım ve Hayvancılık Alanı (1)</a:t>
            </a:r>
          </a:p>
        </p:txBody>
      </p:sp>
      <p:sp>
        <p:nvSpPr>
          <p:cNvPr id="3" name="İçerik Yer Tutucusu 2"/>
          <p:cNvSpPr>
            <a:spLocks noGrp="1"/>
          </p:cNvSpPr>
          <p:nvPr>
            <p:ph idx="1"/>
          </p:nvPr>
        </p:nvSpPr>
        <p:spPr>
          <a:xfrm>
            <a:off x="838200" y="1825625"/>
            <a:ext cx="10515600" cy="3750532"/>
          </a:xfrm>
        </p:spPr>
        <p:txBody>
          <a:bodyPr>
            <a:noAutofit/>
          </a:bodyPr>
          <a:lstStyle/>
          <a:p>
            <a:pPr marL="0" indent="0">
              <a:lnSpc>
                <a:spcPct val="100000"/>
              </a:lnSpc>
              <a:spcBef>
                <a:spcPts val="0"/>
              </a:spcBef>
              <a:buNone/>
            </a:pPr>
            <a:r>
              <a:rPr lang="tr-TR" sz="1600" b="1" dirty="0" smtClean="0"/>
              <a:t>EGE </a:t>
            </a:r>
            <a:r>
              <a:rPr lang="tr-TR" sz="1600" b="1" dirty="0"/>
              <a:t>ÜNİVERSİTESİ </a:t>
            </a:r>
          </a:p>
          <a:p>
            <a:pPr>
              <a:lnSpc>
                <a:spcPct val="100000"/>
              </a:lnSpc>
              <a:spcBef>
                <a:spcPts val="0"/>
              </a:spcBef>
            </a:pPr>
            <a:r>
              <a:rPr lang="tr-TR" sz="1600" dirty="0"/>
              <a:t>Su Ürünleri Fakültesi (Su Ürünleri Mühendisliği Bölümü)</a:t>
            </a:r>
          </a:p>
          <a:p>
            <a:pPr>
              <a:lnSpc>
                <a:spcPct val="100000"/>
              </a:lnSpc>
              <a:spcBef>
                <a:spcPts val="0"/>
              </a:spcBef>
            </a:pPr>
            <a:r>
              <a:rPr lang="tr-TR" sz="1600" dirty="0"/>
              <a:t>Ziraat Fakültesi (Bahçe Bitkileri Bölümü, Bitki Koruma Bölümü, Peyzaj Mimarlığı Bölümü, Süt Teknolojisi Bölümü, Tarım Ekonomisi Bölümü, Tarım Makinaları ve Teknolojileri Mühendisliği Bölümü, Tarımsal Yapılar ve Sulama Bölümü, Tarla Bitkileri Bölümü, Toprak Bilimi ve Bitki Besleme Bölümü, Zootekni Bölümü)</a:t>
            </a:r>
          </a:p>
          <a:p>
            <a:pPr>
              <a:lnSpc>
                <a:spcPct val="100000"/>
              </a:lnSpc>
              <a:spcBef>
                <a:spcPts val="0"/>
              </a:spcBef>
            </a:pPr>
            <a:r>
              <a:rPr lang="tr-TR" sz="1600" dirty="0"/>
              <a:t>Bayındır Meslek Yüksekokulu (Çim Alan Tesisi ve Yönetimi Programı, Peyzaj ve Süs Bitkileri Yetiştiriciliği Programı, Seracılık Programı)</a:t>
            </a:r>
          </a:p>
          <a:p>
            <a:pPr>
              <a:lnSpc>
                <a:spcPct val="100000"/>
              </a:lnSpc>
              <a:spcBef>
                <a:spcPts val="0"/>
              </a:spcBef>
            </a:pPr>
            <a:r>
              <a:rPr lang="tr-TR" sz="1600" dirty="0"/>
              <a:t>Bergama Meslek Yüksekokulu (Bitki Koruma Programı, Seracılık Programı)</a:t>
            </a:r>
          </a:p>
          <a:p>
            <a:pPr>
              <a:lnSpc>
                <a:spcPct val="100000"/>
              </a:lnSpc>
              <a:spcBef>
                <a:spcPts val="0"/>
              </a:spcBef>
            </a:pPr>
            <a:r>
              <a:rPr lang="tr-TR" sz="1600" dirty="0"/>
              <a:t>Ödemiş Meslek Yüksekokulu (Bahçe Tarımı Programı, Laborant ve Veteriner Sağlık Programı, Organik Tarım Programı, Süt ve Besi Hayvancılığı Programı, Süt ve Ürünleri Teknolojisi Programı, Tıbbi ve Aromatik Bitkiler Programı, Tohumculuk Teknolojisi Programı)</a:t>
            </a:r>
          </a:p>
          <a:p>
            <a:pPr>
              <a:lnSpc>
                <a:spcPct val="100000"/>
              </a:lnSpc>
              <a:spcBef>
                <a:spcPts val="0"/>
              </a:spcBef>
            </a:pPr>
            <a:r>
              <a:rPr lang="tr-TR" sz="1600" dirty="0"/>
              <a:t>Urla Denizcilik Meslek Yüksekokulu (Su Ürünleri Programı)</a:t>
            </a:r>
          </a:p>
          <a:p>
            <a:pPr marL="0" indent="0">
              <a:lnSpc>
                <a:spcPct val="100000"/>
              </a:lnSpc>
              <a:spcBef>
                <a:spcPts val="0"/>
              </a:spcBef>
              <a:buNone/>
            </a:pPr>
            <a:endParaRPr lang="tr-TR" sz="1200" dirty="0" smtClean="0"/>
          </a:p>
          <a:p>
            <a:pPr marL="0" indent="0">
              <a:lnSpc>
                <a:spcPct val="100000"/>
              </a:lnSpc>
              <a:spcBef>
                <a:spcPts val="0"/>
              </a:spcBef>
              <a:buNone/>
            </a:pPr>
            <a:endParaRPr lang="tr-TR" sz="1200" dirty="0"/>
          </a:p>
          <a:p>
            <a:pPr marL="0" indent="0">
              <a:lnSpc>
                <a:spcPct val="100000"/>
              </a:lnSpc>
              <a:spcBef>
                <a:spcPts val="0"/>
              </a:spcBef>
              <a:buNone/>
            </a:pPr>
            <a:endParaRPr lang="tr-TR" sz="1200" dirty="0"/>
          </a:p>
          <a:p>
            <a:pPr marL="0" indent="0">
              <a:lnSpc>
                <a:spcPct val="100000"/>
              </a:lnSpc>
              <a:spcBef>
                <a:spcPts val="0"/>
              </a:spcBef>
              <a:buNone/>
            </a:pPr>
            <a:r>
              <a:rPr lang="tr-TR" sz="1000" dirty="0">
                <a:hlinkClick r:id="rId2"/>
              </a:rPr>
              <a:t>https://ege.edu.tr/tr-0/anasayfa.html#</a:t>
            </a:r>
            <a:endParaRPr lang="tr-TR" sz="1000" dirty="0"/>
          </a:p>
        </p:txBody>
      </p:sp>
    </p:spTree>
    <p:extLst>
      <p:ext uri="{BB962C8B-B14F-4D97-AF65-F5344CB8AC3E}">
        <p14:creationId xmlns:p14="http://schemas.microsoft.com/office/powerpoint/2010/main" val="2860669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Tarım ve Hayvancılık Alanı </a:t>
            </a:r>
            <a:r>
              <a:rPr lang="tr-TR" dirty="0" smtClean="0"/>
              <a:t>(2)</a:t>
            </a:r>
            <a:endParaRPr lang="tr-TR" dirty="0"/>
          </a:p>
        </p:txBody>
      </p:sp>
      <p:sp>
        <p:nvSpPr>
          <p:cNvPr id="3" name="İçerik Yer Tutucusu 2"/>
          <p:cNvSpPr>
            <a:spLocks noGrp="1"/>
          </p:cNvSpPr>
          <p:nvPr>
            <p:ph idx="1"/>
          </p:nvPr>
        </p:nvSpPr>
        <p:spPr>
          <a:xfrm>
            <a:off x="838200" y="1825625"/>
            <a:ext cx="10515600" cy="3750532"/>
          </a:xfrm>
        </p:spPr>
        <p:txBody>
          <a:bodyPr>
            <a:noAutofit/>
          </a:bodyPr>
          <a:lstStyle/>
          <a:p>
            <a:pPr marL="0" indent="0">
              <a:lnSpc>
                <a:spcPct val="100000"/>
              </a:lnSpc>
              <a:spcBef>
                <a:spcPts val="0"/>
              </a:spcBef>
              <a:buNone/>
            </a:pPr>
            <a:r>
              <a:rPr lang="tr-TR" sz="1600" b="1" dirty="0" smtClean="0"/>
              <a:t>DOKUZ </a:t>
            </a:r>
            <a:r>
              <a:rPr lang="tr-TR" sz="1600" b="1" dirty="0"/>
              <a:t>EYLÜL ÜNİVERSİTESİ</a:t>
            </a:r>
          </a:p>
          <a:p>
            <a:pPr>
              <a:lnSpc>
                <a:spcPct val="100000"/>
              </a:lnSpc>
              <a:spcBef>
                <a:spcPts val="0"/>
              </a:spcBef>
            </a:pPr>
            <a:r>
              <a:rPr lang="tr-TR" sz="1600" dirty="0"/>
              <a:t>Veteriner Fakültesi</a:t>
            </a:r>
          </a:p>
          <a:p>
            <a:pPr>
              <a:lnSpc>
                <a:spcPct val="100000"/>
              </a:lnSpc>
              <a:spcBef>
                <a:spcPts val="0"/>
              </a:spcBef>
            </a:pPr>
            <a:r>
              <a:rPr lang="tr-TR" sz="1600" dirty="0"/>
              <a:t>İzmir Meslek Yüksekokulu (Tarımsal İşletmecilik Programı) </a:t>
            </a:r>
          </a:p>
          <a:p>
            <a:pPr>
              <a:lnSpc>
                <a:spcPct val="100000"/>
              </a:lnSpc>
              <a:spcBef>
                <a:spcPts val="0"/>
              </a:spcBef>
            </a:pPr>
            <a:r>
              <a:rPr lang="tr-TR" sz="1600" dirty="0"/>
              <a:t>Kiraz Meslek Yüksekokulu (Eğitim-öğretim faaliyeti başlamamıştır.)</a:t>
            </a:r>
          </a:p>
          <a:p>
            <a:pPr marL="0" indent="0">
              <a:lnSpc>
                <a:spcPct val="100000"/>
              </a:lnSpc>
              <a:spcBef>
                <a:spcPts val="0"/>
              </a:spcBef>
              <a:buNone/>
            </a:pPr>
            <a:endParaRPr lang="tr-TR" sz="1200" dirty="0" smtClean="0"/>
          </a:p>
          <a:p>
            <a:pPr marL="0" indent="0">
              <a:lnSpc>
                <a:spcPct val="100000"/>
              </a:lnSpc>
              <a:spcBef>
                <a:spcPts val="0"/>
              </a:spcBef>
              <a:buNone/>
            </a:pPr>
            <a:endParaRPr lang="tr-TR" sz="1200" dirty="0"/>
          </a:p>
          <a:p>
            <a:pPr marL="0" indent="0">
              <a:lnSpc>
                <a:spcPct val="100000"/>
              </a:lnSpc>
              <a:spcBef>
                <a:spcPts val="0"/>
              </a:spcBef>
              <a:buNone/>
            </a:pPr>
            <a:endParaRPr lang="tr-TR" sz="1200" dirty="0" smtClean="0"/>
          </a:p>
          <a:p>
            <a:pPr marL="0" indent="0">
              <a:lnSpc>
                <a:spcPct val="100000"/>
              </a:lnSpc>
              <a:spcBef>
                <a:spcPts val="0"/>
              </a:spcBef>
              <a:buNone/>
            </a:pPr>
            <a:endParaRPr lang="tr-TR" sz="1200" dirty="0"/>
          </a:p>
          <a:p>
            <a:pPr marL="0" indent="0">
              <a:lnSpc>
                <a:spcPct val="100000"/>
              </a:lnSpc>
              <a:spcBef>
                <a:spcPts val="0"/>
              </a:spcBef>
              <a:buNone/>
            </a:pPr>
            <a:endParaRPr lang="tr-TR" sz="1200" dirty="0" smtClean="0"/>
          </a:p>
          <a:p>
            <a:pPr marL="0" indent="0">
              <a:lnSpc>
                <a:spcPct val="100000"/>
              </a:lnSpc>
              <a:spcBef>
                <a:spcPts val="0"/>
              </a:spcBef>
              <a:buNone/>
            </a:pPr>
            <a:endParaRPr lang="tr-TR" sz="1200" dirty="0"/>
          </a:p>
          <a:p>
            <a:pPr marL="0" indent="0">
              <a:lnSpc>
                <a:spcPct val="100000"/>
              </a:lnSpc>
              <a:spcBef>
                <a:spcPts val="0"/>
              </a:spcBef>
              <a:buNone/>
            </a:pPr>
            <a:endParaRPr lang="tr-TR" sz="1200" dirty="0" smtClean="0"/>
          </a:p>
          <a:p>
            <a:pPr marL="0" indent="0">
              <a:lnSpc>
                <a:spcPct val="100000"/>
              </a:lnSpc>
              <a:spcBef>
                <a:spcPts val="0"/>
              </a:spcBef>
              <a:buNone/>
            </a:pPr>
            <a:endParaRPr lang="tr-TR" sz="1200" dirty="0"/>
          </a:p>
          <a:p>
            <a:pPr marL="0" indent="0">
              <a:lnSpc>
                <a:spcPct val="100000"/>
              </a:lnSpc>
              <a:spcBef>
                <a:spcPts val="0"/>
              </a:spcBef>
              <a:buNone/>
            </a:pPr>
            <a:endParaRPr lang="tr-TR" sz="1200" dirty="0" smtClean="0"/>
          </a:p>
          <a:p>
            <a:pPr marL="0" indent="0">
              <a:lnSpc>
                <a:spcPct val="100000"/>
              </a:lnSpc>
              <a:spcBef>
                <a:spcPts val="0"/>
              </a:spcBef>
              <a:buNone/>
            </a:pPr>
            <a:endParaRPr lang="tr-TR" sz="1200" dirty="0"/>
          </a:p>
          <a:p>
            <a:pPr marL="0" indent="0">
              <a:lnSpc>
                <a:spcPct val="100000"/>
              </a:lnSpc>
              <a:spcBef>
                <a:spcPts val="0"/>
              </a:spcBef>
              <a:buNone/>
            </a:pPr>
            <a:endParaRPr lang="tr-TR" sz="1000" dirty="0"/>
          </a:p>
        </p:txBody>
      </p:sp>
    </p:spTree>
    <p:extLst>
      <p:ext uri="{BB962C8B-B14F-4D97-AF65-F5344CB8AC3E}">
        <p14:creationId xmlns:p14="http://schemas.microsoft.com/office/powerpoint/2010/main" val="399504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Tarım ve Hayvancılık Alanı </a:t>
            </a:r>
            <a:r>
              <a:rPr lang="tr-TR" dirty="0" smtClean="0"/>
              <a:t>(3)</a:t>
            </a:r>
            <a:endParaRPr lang="tr-TR" dirty="0"/>
          </a:p>
        </p:txBody>
      </p:sp>
      <p:sp>
        <p:nvSpPr>
          <p:cNvPr id="3" name="İçerik Yer Tutucusu 2"/>
          <p:cNvSpPr>
            <a:spLocks noGrp="1"/>
          </p:cNvSpPr>
          <p:nvPr>
            <p:ph idx="1"/>
          </p:nvPr>
        </p:nvSpPr>
        <p:spPr>
          <a:xfrm>
            <a:off x="838200" y="1825625"/>
            <a:ext cx="10515600" cy="3750532"/>
          </a:xfrm>
        </p:spPr>
        <p:txBody>
          <a:bodyPr>
            <a:noAutofit/>
          </a:bodyPr>
          <a:lstStyle/>
          <a:p>
            <a:pPr marL="0" indent="0">
              <a:lnSpc>
                <a:spcPct val="100000"/>
              </a:lnSpc>
              <a:spcBef>
                <a:spcPts val="0"/>
              </a:spcBef>
              <a:buNone/>
            </a:pPr>
            <a:r>
              <a:rPr lang="tr-TR" sz="1600" b="1" dirty="0"/>
              <a:t>İZMİR KATİP ÇELEBİ ÜNİVERSİTESİ </a:t>
            </a:r>
          </a:p>
          <a:p>
            <a:pPr marL="0" indent="0">
              <a:lnSpc>
                <a:spcPct val="100000"/>
              </a:lnSpc>
              <a:spcBef>
                <a:spcPts val="0"/>
              </a:spcBef>
              <a:buNone/>
            </a:pPr>
            <a:r>
              <a:rPr lang="tr-TR" sz="1600" dirty="0"/>
              <a:t>Su Ürünleri Fakültesi (Su Ürünleri Mühendisliği Bölümü)</a:t>
            </a:r>
          </a:p>
          <a:p>
            <a:pPr marL="0" indent="0">
              <a:lnSpc>
                <a:spcPct val="100000"/>
              </a:lnSpc>
              <a:spcBef>
                <a:spcPts val="0"/>
              </a:spcBef>
              <a:buNone/>
            </a:pPr>
            <a:endParaRPr lang="tr-TR" sz="1600" dirty="0"/>
          </a:p>
          <a:p>
            <a:pPr marL="0" indent="0">
              <a:lnSpc>
                <a:spcPct val="100000"/>
              </a:lnSpc>
              <a:spcBef>
                <a:spcPts val="0"/>
              </a:spcBef>
              <a:buNone/>
            </a:pPr>
            <a:r>
              <a:rPr lang="tr-TR" sz="1600" b="1" dirty="0"/>
              <a:t>İZMİR DEMOKRASİ ÜNİVERSİTESİ </a:t>
            </a:r>
          </a:p>
          <a:p>
            <a:pPr marL="0" indent="0">
              <a:lnSpc>
                <a:spcPct val="100000"/>
              </a:lnSpc>
              <a:spcBef>
                <a:spcPts val="0"/>
              </a:spcBef>
              <a:buNone/>
            </a:pPr>
            <a:r>
              <a:rPr lang="tr-TR" sz="1600" dirty="0"/>
              <a:t>İzmir Demokrasi Üniversitesi Meslek Yüksekokulu (Park ve Bahçe Bitkileri Bölümü)</a:t>
            </a:r>
          </a:p>
          <a:p>
            <a:pPr marL="0" indent="0">
              <a:lnSpc>
                <a:spcPct val="100000"/>
              </a:lnSpc>
              <a:spcBef>
                <a:spcPts val="0"/>
              </a:spcBef>
              <a:buNone/>
            </a:pPr>
            <a:endParaRPr lang="tr-TR" sz="1600" b="1" dirty="0"/>
          </a:p>
          <a:p>
            <a:pPr marL="0" indent="0">
              <a:lnSpc>
                <a:spcPct val="100000"/>
              </a:lnSpc>
              <a:spcBef>
                <a:spcPts val="0"/>
              </a:spcBef>
              <a:buNone/>
            </a:pPr>
            <a:r>
              <a:rPr lang="tr-TR" sz="1600" b="1" dirty="0"/>
              <a:t>İZMİR BAKIRÇAY ÜNİVERSİTESİ </a:t>
            </a:r>
          </a:p>
          <a:p>
            <a:pPr marL="0" indent="0">
              <a:lnSpc>
                <a:spcPct val="100000"/>
              </a:lnSpc>
              <a:spcBef>
                <a:spcPts val="0"/>
              </a:spcBef>
              <a:buNone/>
            </a:pPr>
            <a:r>
              <a:rPr lang="tr-TR" sz="1600" dirty="0"/>
              <a:t>Menemen Meslek Yüksekokulu (Bitkisel ve Hayvansal Üretim Bölümü, Veterinerlik Bölümü)</a:t>
            </a:r>
          </a:p>
          <a:p>
            <a:pPr marL="0" indent="0">
              <a:lnSpc>
                <a:spcPct val="100000"/>
              </a:lnSpc>
              <a:spcBef>
                <a:spcPts val="0"/>
              </a:spcBef>
              <a:buNone/>
            </a:pPr>
            <a:endParaRPr lang="tr-TR" sz="1600" dirty="0"/>
          </a:p>
          <a:p>
            <a:pPr marL="0" indent="0">
              <a:lnSpc>
                <a:spcPct val="100000"/>
              </a:lnSpc>
              <a:spcBef>
                <a:spcPts val="0"/>
              </a:spcBef>
              <a:buNone/>
            </a:pPr>
            <a:r>
              <a:rPr lang="tr-TR" sz="1600" b="1" dirty="0"/>
              <a:t>YAŞAR ÜNİVERSİTESİ</a:t>
            </a:r>
          </a:p>
          <a:p>
            <a:pPr marL="0" indent="0">
              <a:lnSpc>
                <a:spcPct val="100000"/>
              </a:lnSpc>
              <a:spcBef>
                <a:spcPts val="0"/>
              </a:spcBef>
              <a:buNone/>
            </a:pPr>
            <a:r>
              <a:rPr lang="tr-TR" sz="1600" dirty="0"/>
              <a:t>Tarım Bilimleri ve Teknolojileri Fakültesi (Tarım Makineleri ve Teknolojileri Mühendisliği Bölümü, Tarım Ekonomisi Bölümü, Hayvansal Üretim ve Teknolojileri Bölümü, Toprak Bilimi ve Bitki Besleme Bölümü)</a:t>
            </a:r>
          </a:p>
          <a:p>
            <a:pPr marL="0" indent="0">
              <a:lnSpc>
                <a:spcPct val="100000"/>
              </a:lnSpc>
              <a:spcBef>
                <a:spcPts val="0"/>
              </a:spcBef>
              <a:buNone/>
            </a:pPr>
            <a:endParaRPr lang="tr-TR" sz="1200" dirty="0"/>
          </a:p>
          <a:p>
            <a:pPr marL="0" indent="0">
              <a:lnSpc>
                <a:spcPct val="100000"/>
              </a:lnSpc>
              <a:spcBef>
                <a:spcPts val="0"/>
              </a:spcBef>
              <a:buNone/>
            </a:pPr>
            <a:endParaRPr lang="tr-TR" sz="1200" dirty="0"/>
          </a:p>
          <a:p>
            <a:pPr marL="0" indent="0">
              <a:lnSpc>
                <a:spcPct val="100000"/>
              </a:lnSpc>
              <a:spcBef>
                <a:spcPts val="0"/>
              </a:spcBef>
              <a:buNone/>
            </a:pPr>
            <a:endParaRPr lang="tr-TR" sz="1200" dirty="0"/>
          </a:p>
          <a:p>
            <a:pPr marL="0" indent="0">
              <a:lnSpc>
                <a:spcPct val="100000"/>
              </a:lnSpc>
              <a:spcBef>
                <a:spcPts val="0"/>
              </a:spcBef>
              <a:buNone/>
            </a:pPr>
            <a:r>
              <a:rPr lang="tr-TR" sz="1000" dirty="0">
                <a:hlinkClick r:id="rId2"/>
              </a:rPr>
              <a:t>https://ikcu.edu.tr/</a:t>
            </a:r>
            <a:r>
              <a:rPr lang="tr-TR" sz="1000" dirty="0"/>
              <a:t> </a:t>
            </a:r>
            <a:r>
              <a:rPr lang="tr-TR" sz="1000" dirty="0">
                <a:hlinkClick r:id="rId3"/>
              </a:rPr>
              <a:t>https://idu.edu.tr/</a:t>
            </a:r>
            <a:r>
              <a:rPr lang="tr-TR" sz="1000" dirty="0"/>
              <a:t>  -  </a:t>
            </a:r>
            <a:r>
              <a:rPr lang="tr-TR" sz="1000" dirty="0">
                <a:hlinkClick r:id="rId4"/>
              </a:rPr>
              <a:t>https://bakircay.edu.tr/</a:t>
            </a:r>
            <a:r>
              <a:rPr lang="tr-TR" sz="1000" dirty="0"/>
              <a:t>  - https://www.yasar.edu.tr/</a:t>
            </a:r>
          </a:p>
          <a:p>
            <a:pPr marL="0" indent="0">
              <a:lnSpc>
                <a:spcPct val="100000"/>
              </a:lnSpc>
              <a:spcBef>
                <a:spcPts val="0"/>
              </a:spcBef>
              <a:buNone/>
            </a:pPr>
            <a:endParaRPr lang="tr-TR" sz="1200" dirty="0"/>
          </a:p>
        </p:txBody>
      </p:sp>
    </p:spTree>
    <p:extLst>
      <p:ext uri="{BB962C8B-B14F-4D97-AF65-F5344CB8AC3E}">
        <p14:creationId xmlns:p14="http://schemas.microsoft.com/office/powerpoint/2010/main" val="2108301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Arkeoloji Alanı (1)</a:t>
            </a:r>
          </a:p>
        </p:txBody>
      </p:sp>
      <p:graphicFrame>
        <p:nvGraphicFramePr>
          <p:cNvPr id="5" name="Tablo 4">
            <a:extLst>
              <a:ext uri="{FF2B5EF4-FFF2-40B4-BE49-F238E27FC236}">
                <a16:creationId xmlns:a16="http://schemas.microsoft.com/office/drawing/2014/main" id="{46F51A23-6D2B-4B4E-AE0C-6FBC5CFB0696}"/>
              </a:ext>
            </a:extLst>
          </p:cNvPr>
          <p:cNvGraphicFramePr>
            <a:graphicFrameLocks noGrp="1"/>
          </p:cNvGraphicFramePr>
          <p:nvPr>
            <p:extLst>
              <p:ext uri="{D42A27DB-BD31-4B8C-83A1-F6EECF244321}">
                <p14:modId xmlns:p14="http://schemas.microsoft.com/office/powerpoint/2010/main" val="3925689028"/>
              </p:ext>
            </p:extLst>
          </p:nvPr>
        </p:nvGraphicFramePr>
        <p:xfrm>
          <a:off x="838200" y="1769939"/>
          <a:ext cx="8317089" cy="2682240"/>
        </p:xfrm>
        <a:graphic>
          <a:graphicData uri="http://schemas.openxmlformats.org/drawingml/2006/table">
            <a:tbl>
              <a:tblPr firstRow="1" bandRow="1">
                <a:tableStyleId>{5C22544A-7EE6-4342-B048-85BDC9FD1C3A}</a:tableStyleId>
              </a:tblPr>
              <a:tblGrid>
                <a:gridCol w="3417277">
                  <a:extLst>
                    <a:ext uri="{9D8B030D-6E8A-4147-A177-3AD203B41FA5}">
                      <a16:colId xmlns:a16="http://schemas.microsoft.com/office/drawing/2014/main" val="1739510609"/>
                    </a:ext>
                  </a:extLst>
                </a:gridCol>
                <a:gridCol w="4899812">
                  <a:extLst>
                    <a:ext uri="{9D8B030D-6E8A-4147-A177-3AD203B41FA5}">
                      <a16:colId xmlns:a16="http://schemas.microsoft.com/office/drawing/2014/main" val="2826745480"/>
                    </a:ext>
                  </a:extLst>
                </a:gridCol>
              </a:tblGrid>
              <a:tr h="324000">
                <a:tc>
                  <a:txBody>
                    <a:bodyPr/>
                    <a:lstStyle/>
                    <a:p>
                      <a:r>
                        <a:rPr lang="tr-TR" sz="1600" dirty="0"/>
                        <a:t>ÜNİVERSİTE ADI</a:t>
                      </a:r>
                    </a:p>
                  </a:txBody>
                  <a:tcPr/>
                </a:tc>
                <a:tc>
                  <a:txBody>
                    <a:bodyPr/>
                    <a:lstStyle/>
                    <a:p>
                      <a:r>
                        <a:rPr lang="tr-TR" sz="1600" dirty="0" smtClean="0"/>
                        <a:t>KAZI ÇALIŞMALARI</a:t>
                      </a:r>
                      <a:endParaRPr lang="tr-TR" sz="1600" dirty="0"/>
                    </a:p>
                  </a:txBody>
                  <a:tcPr/>
                </a:tc>
                <a:extLst>
                  <a:ext uri="{0D108BD9-81ED-4DB2-BD59-A6C34878D82A}">
                    <a16:rowId xmlns:a16="http://schemas.microsoft.com/office/drawing/2014/main" val="1880689416"/>
                  </a:ext>
                </a:extLst>
              </a:tr>
              <a:tr h="324000">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EGE </a:t>
                      </a:r>
                      <a:r>
                        <a:rPr lang="tr-TR" sz="1600" dirty="0" smtClean="0"/>
                        <a:t>ÜNİVERSİTESİ</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Edebiyat Fakültesi (Arkeoloji Bölümü)</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kern="1200" noProof="0" dirty="0" err="1" smtClean="0">
                          <a:solidFill>
                            <a:schemeClr val="dk1"/>
                          </a:solidFill>
                          <a:latin typeface="+mn-lt"/>
                          <a:ea typeface="+mn-ea"/>
                          <a:cs typeface="+mn-cs"/>
                        </a:rPr>
                        <a:t>Başur</a:t>
                      </a:r>
                      <a:r>
                        <a:rPr lang="tr-TR" sz="1600" kern="1200" noProof="0" dirty="0" smtClean="0">
                          <a:solidFill>
                            <a:schemeClr val="dk1"/>
                          </a:solidFill>
                          <a:latin typeface="+mn-lt"/>
                          <a:ea typeface="+mn-ea"/>
                          <a:cs typeface="+mn-cs"/>
                        </a:rPr>
                        <a:t> Höyük</a:t>
                      </a:r>
                    </a:p>
                  </a:txBody>
                  <a:tcPr/>
                </a:tc>
                <a:extLst>
                  <a:ext uri="{0D108BD9-81ED-4DB2-BD59-A6C34878D82A}">
                    <a16:rowId xmlns:a16="http://schemas.microsoft.com/office/drawing/2014/main" val="2233662906"/>
                  </a:ext>
                </a:extLst>
              </a:tr>
              <a:tr h="32400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kern="1200" noProof="0" dirty="0" smtClean="0">
                          <a:solidFill>
                            <a:schemeClr val="dk1"/>
                          </a:solidFill>
                          <a:latin typeface="+mn-lt"/>
                          <a:ea typeface="+mn-ea"/>
                          <a:cs typeface="+mn-cs"/>
                        </a:rPr>
                        <a:t>Beycesultan Höyük</a:t>
                      </a:r>
                    </a:p>
                  </a:txBody>
                  <a:tcPr>
                    <a:solidFill>
                      <a:schemeClr val="bg2"/>
                    </a:solidFill>
                  </a:tcPr>
                </a:tc>
                <a:extLst>
                  <a:ext uri="{0D108BD9-81ED-4DB2-BD59-A6C34878D82A}">
                    <a16:rowId xmlns:a16="http://schemas.microsoft.com/office/drawing/2014/main" val="2210406210"/>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kern="1200" noProof="0" dirty="0" err="1" smtClean="0">
                          <a:solidFill>
                            <a:schemeClr val="dk1"/>
                          </a:solidFill>
                          <a:latin typeface="+mn-lt"/>
                          <a:ea typeface="+mn-ea"/>
                          <a:cs typeface="+mn-cs"/>
                        </a:rPr>
                        <a:t>Antandros</a:t>
                      </a:r>
                      <a:endParaRPr lang="tr-TR" sz="1600" kern="1200" noProof="0" dirty="0" smtClean="0">
                        <a:solidFill>
                          <a:schemeClr val="dk1"/>
                        </a:solidFill>
                        <a:latin typeface="+mn-lt"/>
                        <a:ea typeface="+mn-ea"/>
                        <a:cs typeface="+mn-cs"/>
                      </a:endParaRPr>
                    </a:p>
                  </a:txBody>
                  <a:tcPr>
                    <a:solidFill>
                      <a:srgbClr val="CBD0DC"/>
                    </a:solidFill>
                  </a:tcPr>
                </a:tc>
                <a:extLst>
                  <a:ext uri="{0D108BD9-81ED-4DB2-BD59-A6C34878D82A}">
                    <a16:rowId xmlns:a16="http://schemas.microsoft.com/office/drawing/2014/main" val="882516166"/>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kern="1200" noProof="0" dirty="0" smtClean="0">
                          <a:solidFill>
                            <a:schemeClr val="dk1"/>
                          </a:solidFill>
                          <a:latin typeface="+mn-lt"/>
                          <a:ea typeface="+mn-ea"/>
                          <a:cs typeface="+mn-cs"/>
                        </a:rPr>
                        <a:t>Ekşi Höyük</a:t>
                      </a:r>
                    </a:p>
                  </a:txBody>
                  <a:tcPr>
                    <a:solidFill>
                      <a:schemeClr val="bg2"/>
                    </a:solidFill>
                  </a:tcPr>
                </a:tc>
                <a:extLst>
                  <a:ext uri="{0D108BD9-81ED-4DB2-BD59-A6C34878D82A}">
                    <a16:rowId xmlns:a16="http://schemas.microsoft.com/office/drawing/2014/main" val="1959036791"/>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kern="1200" noProof="0" dirty="0" err="1" smtClean="0">
                          <a:solidFill>
                            <a:schemeClr val="dk1"/>
                          </a:solidFill>
                          <a:latin typeface="+mn-lt"/>
                          <a:ea typeface="+mn-ea"/>
                          <a:cs typeface="+mn-cs"/>
                        </a:rPr>
                        <a:t>Klaros</a:t>
                      </a:r>
                      <a:endParaRPr lang="tr-TR" sz="1600" kern="1200" noProof="0" dirty="0" smtClean="0">
                        <a:solidFill>
                          <a:schemeClr val="dk1"/>
                        </a:solidFill>
                        <a:latin typeface="+mn-lt"/>
                        <a:ea typeface="+mn-ea"/>
                        <a:cs typeface="+mn-cs"/>
                      </a:endParaRPr>
                    </a:p>
                  </a:txBody>
                  <a:tcPr>
                    <a:solidFill>
                      <a:srgbClr val="CBD0DC"/>
                    </a:solidFill>
                  </a:tcPr>
                </a:tc>
                <a:extLst>
                  <a:ext uri="{0D108BD9-81ED-4DB2-BD59-A6C34878D82A}">
                    <a16:rowId xmlns:a16="http://schemas.microsoft.com/office/drawing/2014/main" val="3378627120"/>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kern="1200" noProof="0" dirty="0" err="1" smtClean="0">
                          <a:solidFill>
                            <a:schemeClr val="dk1"/>
                          </a:solidFill>
                          <a:latin typeface="+mn-lt"/>
                          <a:ea typeface="+mn-ea"/>
                          <a:cs typeface="+mn-cs"/>
                        </a:rPr>
                        <a:t>Yassıtepe</a:t>
                      </a:r>
                      <a:r>
                        <a:rPr lang="tr-TR" sz="1600" kern="1200" noProof="0" dirty="0" smtClean="0">
                          <a:solidFill>
                            <a:schemeClr val="dk1"/>
                          </a:solidFill>
                          <a:latin typeface="+mn-lt"/>
                          <a:ea typeface="+mn-ea"/>
                          <a:cs typeface="+mn-cs"/>
                        </a:rPr>
                        <a:t> Höyük</a:t>
                      </a:r>
                    </a:p>
                  </a:txBody>
                  <a:tcPr>
                    <a:solidFill>
                      <a:schemeClr val="bg2"/>
                    </a:solidFill>
                  </a:tcPr>
                </a:tc>
                <a:extLst>
                  <a:ext uri="{0D108BD9-81ED-4DB2-BD59-A6C34878D82A}">
                    <a16:rowId xmlns:a16="http://schemas.microsoft.com/office/drawing/2014/main" val="374004801"/>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kern="1200" noProof="0" dirty="0" smtClean="0">
                          <a:solidFill>
                            <a:schemeClr val="dk1"/>
                          </a:solidFill>
                          <a:latin typeface="+mn-lt"/>
                          <a:ea typeface="+mn-ea"/>
                          <a:cs typeface="+mn-cs"/>
                        </a:rPr>
                        <a:t>Yeşilova Höyük</a:t>
                      </a:r>
                    </a:p>
                  </a:txBody>
                  <a:tcPr>
                    <a:solidFill>
                      <a:srgbClr val="CBD0DC"/>
                    </a:solidFill>
                  </a:tcPr>
                </a:tc>
                <a:extLst>
                  <a:ext uri="{0D108BD9-81ED-4DB2-BD59-A6C34878D82A}">
                    <a16:rowId xmlns:a16="http://schemas.microsoft.com/office/drawing/2014/main" val="766043920"/>
                  </a:ext>
                </a:extLst>
              </a:tr>
            </a:tbl>
          </a:graphicData>
        </a:graphic>
      </p:graphicFrame>
      <p:sp>
        <p:nvSpPr>
          <p:cNvPr id="6" name="Dikdörtgen 5"/>
          <p:cNvSpPr/>
          <p:nvPr/>
        </p:nvSpPr>
        <p:spPr>
          <a:xfrm>
            <a:off x="722476" y="5426678"/>
            <a:ext cx="1805302" cy="261610"/>
          </a:xfrm>
          <a:prstGeom prst="rect">
            <a:avLst/>
          </a:prstGeom>
        </p:spPr>
        <p:txBody>
          <a:bodyPr wrap="none">
            <a:spAutoFit/>
          </a:bodyPr>
          <a:lstStyle/>
          <a:p>
            <a:r>
              <a:rPr lang="tr-TR" sz="1100" dirty="0">
                <a:solidFill>
                  <a:schemeClr val="accent1"/>
                </a:solidFill>
              </a:rPr>
              <a:t>https://arkeoloji.ege.edu.tr/</a:t>
            </a:r>
          </a:p>
        </p:txBody>
      </p:sp>
    </p:spTree>
    <p:extLst>
      <p:ext uri="{BB962C8B-B14F-4D97-AF65-F5344CB8AC3E}">
        <p14:creationId xmlns:p14="http://schemas.microsoft.com/office/powerpoint/2010/main" val="2045951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8716347" cy="1325563"/>
          </a:xfrm>
        </p:spPr>
        <p:txBody>
          <a:bodyPr/>
          <a:lstStyle/>
          <a:p>
            <a:r>
              <a:rPr lang="tr-TR" dirty="0" smtClean="0"/>
              <a:t>İzmir İli Yükseköğretim </a:t>
            </a:r>
            <a:r>
              <a:rPr lang="tr-TR" dirty="0" smtClean="0"/>
              <a:t>Verileri </a:t>
            </a:r>
            <a:r>
              <a:rPr lang="tr-TR" sz="2800" dirty="0" smtClean="0"/>
              <a:t>(2023-2024)</a:t>
            </a:r>
            <a:endParaRPr lang="tr-TR" sz="2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67524807"/>
              </p:ext>
            </p:extLst>
          </p:nvPr>
        </p:nvGraphicFramePr>
        <p:xfrm>
          <a:off x="838200" y="1825625"/>
          <a:ext cx="6319261" cy="1112520"/>
        </p:xfrm>
        <a:graphic>
          <a:graphicData uri="http://schemas.openxmlformats.org/drawingml/2006/table">
            <a:tbl>
              <a:tblPr firstRow="1" bandRow="1">
                <a:tableStyleId>{5C22544A-7EE6-4342-B048-85BDC9FD1C3A}</a:tableStyleId>
              </a:tblPr>
              <a:tblGrid>
                <a:gridCol w="3295261">
                  <a:extLst>
                    <a:ext uri="{9D8B030D-6E8A-4147-A177-3AD203B41FA5}">
                      <a16:colId xmlns:a16="http://schemas.microsoft.com/office/drawing/2014/main" val="1989305774"/>
                    </a:ext>
                  </a:extLst>
                </a:gridCol>
                <a:gridCol w="1008000">
                  <a:extLst>
                    <a:ext uri="{9D8B030D-6E8A-4147-A177-3AD203B41FA5}">
                      <a16:colId xmlns:a16="http://schemas.microsoft.com/office/drawing/2014/main" val="2215260250"/>
                    </a:ext>
                  </a:extLst>
                </a:gridCol>
                <a:gridCol w="1008000">
                  <a:extLst>
                    <a:ext uri="{9D8B030D-6E8A-4147-A177-3AD203B41FA5}">
                      <a16:colId xmlns:a16="http://schemas.microsoft.com/office/drawing/2014/main" val="2073264901"/>
                    </a:ext>
                  </a:extLst>
                </a:gridCol>
                <a:gridCol w="1008000">
                  <a:extLst>
                    <a:ext uri="{9D8B030D-6E8A-4147-A177-3AD203B41FA5}">
                      <a16:colId xmlns:a16="http://schemas.microsoft.com/office/drawing/2014/main" val="831780923"/>
                    </a:ext>
                  </a:extLst>
                </a:gridCol>
              </a:tblGrid>
              <a:tr h="370840">
                <a:tc>
                  <a:txBody>
                    <a:bodyPr/>
                    <a:lstStyle/>
                    <a:p>
                      <a:r>
                        <a:rPr lang="tr-TR" dirty="0" smtClean="0"/>
                        <a:t>ÖĞRENCİ SAYILARI</a:t>
                      </a:r>
                      <a:endParaRPr lang="tr-TR" dirty="0"/>
                    </a:p>
                  </a:txBody>
                  <a:tcPr/>
                </a:tc>
                <a:tc>
                  <a:txBody>
                    <a:bodyPr/>
                    <a:lstStyle/>
                    <a:p>
                      <a:pPr algn="ctr"/>
                      <a:r>
                        <a:rPr lang="tr-TR" dirty="0" smtClean="0"/>
                        <a:t>K</a:t>
                      </a:r>
                      <a:endParaRPr lang="tr-TR" dirty="0"/>
                    </a:p>
                  </a:txBody>
                  <a:tcPr/>
                </a:tc>
                <a:tc>
                  <a:txBody>
                    <a:bodyPr/>
                    <a:lstStyle/>
                    <a:p>
                      <a:pPr algn="ctr"/>
                      <a:r>
                        <a:rPr lang="tr-TR" dirty="0" smtClean="0"/>
                        <a:t>E</a:t>
                      </a:r>
                      <a:endParaRPr lang="tr-TR" dirty="0"/>
                    </a:p>
                  </a:txBody>
                  <a:tcPr/>
                </a:tc>
                <a:tc>
                  <a:txBody>
                    <a:bodyPr/>
                    <a:lstStyle/>
                    <a:p>
                      <a:pPr algn="ctr"/>
                      <a:r>
                        <a:rPr lang="tr-TR" dirty="0" smtClean="0"/>
                        <a:t>TOPLAM</a:t>
                      </a:r>
                      <a:endParaRPr lang="tr-TR" dirty="0"/>
                    </a:p>
                  </a:txBody>
                  <a:tcPr/>
                </a:tc>
                <a:extLst>
                  <a:ext uri="{0D108BD9-81ED-4DB2-BD59-A6C34878D82A}">
                    <a16:rowId xmlns:a16="http://schemas.microsoft.com/office/drawing/2014/main" val="494297117"/>
                  </a:ext>
                </a:extLst>
              </a:tr>
              <a:tr h="370840">
                <a:tc>
                  <a:txBody>
                    <a:bodyPr/>
                    <a:lstStyle/>
                    <a:p>
                      <a:r>
                        <a:rPr lang="tr-TR" sz="1600" baseline="0" dirty="0" smtClean="0"/>
                        <a:t>ÖĞRENCİ SAYISI</a:t>
                      </a:r>
                      <a:endParaRPr lang="tr-TR" sz="1600" dirty="0"/>
                    </a:p>
                  </a:txBody>
                  <a:tcPr/>
                </a:tc>
                <a:tc>
                  <a:txBody>
                    <a:bodyPr/>
                    <a:lstStyle/>
                    <a:p>
                      <a:pPr algn="ctr" fontAlgn="ctr"/>
                      <a:r>
                        <a:rPr lang="tr-TR" sz="1600" b="1" i="0" u="none" strike="noStrike" dirty="0">
                          <a:solidFill>
                            <a:srgbClr val="000000"/>
                          </a:solidFill>
                          <a:effectLst/>
                          <a:latin typeface="Calibri" panose="020F0502020204030204" pitchFamily="34" charset="0"/>
                        </a:rPr>
                        <a:t>99363</a:t>
                      </a:r>
                    </a:p>
                  </a:txBody>
                  <a:tcPr marL="36000" marR="36000" marT="3810" marB="0" anchor="ctr"/>
                </a:tc>
                <a:tc>
                  <a:txBody>
                    <a:bodyPr/>
                    <a:lstStyle/>
                    <a:p>
                      <a:pPr algn="ctr" fontAlgn="ctr"/>
                      <a:r>
                        <a:rPr lang="tr-TR" sz="1600" b="1" i="0" u="none" strike="noStrike" dirty="0">
                          <a:solidFill>
                            <a:srgbClr val="000000"/>
                          </a:solidFill>
                          <a:effectLst/>
                          <a:latin typeface="Calibri" panose="020F0502020204030204" pitchFamily="34" charset="0"/>
                        </a:rPr>
                        <a:t>97791</a:t>
                      </a:r>
                    </a:p>
                  </a:txBody>
                  <a:tcPr marL="36000" marR="36000" marT="3810" marB="0" anchor="ctr"/>
                </a:tc>
                <a:tc>
                  <a:txBody>
                    <a:bodyPr/>
                    <a:lstStyle/>
                    <a:p>
                      <a:pPr algn="ctr" fontAlgn="ctr"/>
                      <a:r>
                        <a:rPr lang="tr-TR" sz="1600" b="1" i="0" u="none" strike="noStrike" dirty="0">
                          <a:solidFill>
                            <a:srgbClr val="000000"/>
                          </a:solidFill>
                          <a:effectLst/>
                          <a:latin typeface="Calibri" panose="020F0502020204030204" pitchFamily="34" charset="0"/>
                        </a:rPr>
                        <a:t>197154</a:t>
                      </a:r>
                    </a:p>
                  </a:txBody>
                  <a:tcPr marL="36000" marR="36000" marT="3810" marB="0" anchor="ctr"/>
                </a:tc>
                <a:extLst>
                  <a:ext uri="{0D108BD9-81ED-4DB2-BD59-A6C34878D82A}">
                    <a16:rowId xmlns:a16="http://schemas.microsoft.com/office/drawing/2014/main" val="1747070676"/>
                  </a:ext>
                </a:extLst>
              </a:tr>
              <a:tr h="370840">
                <a:tc>
                  <a:txBody>
                    <a:bodyPr/>
                    <a:lstStyle/>
                    <a:p>
                      <a:r>
                        <a:rPr lang="tr-TR" sz="1600" dirty="0" smtClean="0"/>
                        <a:t>ULUSLARARASI ÖĞRENCİ SAYISI</a:t>
                      </a:r>
                      <a:endParaRPr lang="tr-TR" sz="1600" dirty="0"/>
                    </a:p>
                  </a:txBody>
                  <a:tcPr/>
                </a:tc>
                <a:tc>
                  <a:txBody>
                    <a:bodyPr/>
                    <a:lstStyle/>
                    <a:p>
                      <a:pPr algn="ctr" fontAlgn="ctr"/>
                      <a:r>
                        <a:rPr lang="tr-TR" sz="1600" b="1" i="0" u="none" strike="noStrike" dirty="0">
                          <a:solidFill>
                            <a:srgbClr val="000000"/>
                          </a:solidFill>
                          <a:effectLst/>
                          <a:latin typeface="Calibri" panose="020F0502020204030204" pitchFamily="34" charset="0"/>
                        </a:rPr>
                        <a:t>5618</a:t>
                      </a:r>
                    </a:p>
                  </a:txBody>
                  <a:tcPr marL="108000" marR="108000" marT="3810" marB="0" anchor="ctr"/>
                </a:tc>
                <a:tc>
                  <a:txBody>
                    <a:bodyPr/>
                    <a:lstStyle/>
                    <a:p>
                      <a:pPr algn="ctr" fontAlgn="ctr"/>
                      <a:r>
                        <a:rPr lang="tr-TR" sz="1600" b="1" i="0" u="none" strike="noStrike" dirty="0">
                          <a:solidFill>
                            <a:srgbClr val="000000"/>
                          </a:solidFill>
                          <a:effectLst/>
                          <a:latin typeface="Calibri" panose="020F0502020204030204" pitchFamily="34" charset="0"/>
                        </a:rPr>
                        <a:t>4856</a:t>
                      </a:r>
                    </a:p>
                  </a:txBody>
                  <a:tcPr marL="108000" marR="108000" marT="3810" marB="0" anchor="ctr"/>
                </a:tc>
                <a:tc>
                  <a:txBody>
                    <a:bodyPr/>
                    <a:lstStyle/>
                    <a:p>
                      <a:pPr algn="ctr" fontAlgn="ctr"/>
                      <a:r>
                        <a:rPr lang="tr-TR" sz="1600" b="1" i="0" u="none" strike="noStrike" dirty="0">
                          <a:solidFill>
                            <a:srgbClr val="000000"/>
                          </a:solidFill>
                          <a:effectLst/>
                          <a:latin typeface="Calibri" panose="020F0502020204030204" pitchFamily="34" charset="0"/>
                        </a:rPr>
                        <a:t>10474</a:t>
                      </a:r>
                    </a:p>
                  </a:txBody>
                  <a:tcPr marL="108000" marR="108000" marT="3810" marB="0" anchor="ctr"/>
                </a:tc>
                <a:extLst>
                  <a:ext uri="{0D108BD9-81ED-4DB2-BD59-A6C34878D82A}">
                    <a16:rowId xmlns:a16="http://schemas.microsoft.com/office/drawing/2014/main" val="2363149704"/>
                  </a:ext>
                </a:extLst>
              </a:tr>
            </a:tbl>
          </a:graphicData>
        </a:graphic>
      </p:graphicFrame>
      <p:graphicFrame>
        <p:nvGraphicFramePr>
          <p:cNvPr id="5" name="İçerik Yer Tutucusu 3"/>
          <p:cNvGraphicFramePr>
            <a:graphicFrameLocks/>
          </p:cNvGraphicFramePr>
          <p:nvPr>
            <p:extLst>
              <p:ext uri="{D42A27DB-BD31-4B8C-83A1-F6EECF244321}">
                <p14:modId xmlns:p14="http://schemas.microsoft.com/office/powerpoint/2010/main" val="2360174198"/>
              </p:ext>
            </p:extLst>
          </p:nvPr>
        </p:nvGraphicFramePr>
        <p:xfrm>
          <a:off x="838200" y="3218996"/>
          <a:ext cx="6319261" cy="741680"/>
        </p:xfrm>
        <a:graphic>
          <a:graphicData uri="http://schemas.openxmlformats.org/drawingml/2006/table">
            <a:tbl>
              <a:tblPr firstRow="1" bandRow="1">
                <a:tableStyleId>{5C22544A-7EE6-4342-B048-85BDC9FD1C3A}</a:tableStyleId>
              </a:tblPr>
              <a:tblGrid>
                <a:gridCol w="3295261">
                  <a:extLst>
                    <a:ext uri="{9D8B030D-6E8A-4147-A177-3AD203B41FA5}">
                      <a16:colId xmlns:a16="http://schemas.microsoft.com/office/drawing/2014/main" val="1989305774"/>
                    </a:ext>
                  </a:extLst>
                </a:gridCol>
                <a:gridCol w="1008000">
                  <a:extLst>
                    <a:ext uri="{9D8B030D-6E8A-4147-A177-3AD203B41FA5}">
                      <a16:colId xmlns:a16="http://schemas.microsoft.com/office/drawing/2014/main" val="2215260250"/>
                    </a:ext>
                  </a:extLst>
                </a:gridCol>
                <a:gridCol w="1008000">
                  <a:extLst>
                    <a:ext uri="{9D8B030D-6E8A-4147-A177-3AD203B41FA5}">
                      <a16:colId xmlns:a16="http://schemas.microsoft.com/office/drawing/2014/main" val="2073264901"/>
                    </a:ext>
                  </a:extLst>
                </a:gridCol>
                <a:gridCol w="1008000">
                  <a:extLst>
                    <a:ext uri="{9D8B030D-6E8A-4147-A177-3AD203B41FA5}">
                      <a16:colId xmlns:a16="http://schemas.microsoft.com/office/drawing/2014/main" val="831780923"/>
                    </a:ext>
                  </a:extLst>
                </a:gridCol>
              </a:tblGrid>
              <a:tr h="370840">
                <a:tc>
                  <a:txBody>
                    <a:bodyPr/>
                    <a:lstStyle/>
                    <a:p>
                      <a:r>
                        <a:rPr lang="tr-TR" dirty="0" smtClean="0"/>
                        <a:t>PERSONEL SAYILARI</a:t>
                      </a:r>
                      <a:endParaRPr lang="tr-TR" dirty="0"/>
                    </a:p>
                  </a:txBody>
                  <a:tcPr/>
                </a:tc>
                <a:tc>
                  <a:txBody>
                    <a:bodyPr/>
                    <a:lstStyle/>
                    <a:p>
                      <a:pPr algn="ctr"/>
                      <a:r>
                        <a:rPr lang="tr-TR" dirty="0" smtClean="0"/>
                        <a:t>K</a:t>
                      </a:r>
                      <a:endParaRPr lang="tr-TR" dirty="0"/>
                    </a:p>
                  </a:txBody>
                  <a:tcPr/>
                </a:tc>
                <a:tc>
                  <a:txBody>
                    <a:bodyPr/>
                    <a:lstStyle/>
                    <a:p>
                      <a:pPr algn="ctr"/>
                      <a:r>
                        <a:rPr lang="tr-TR" dirty="0" smtClean="0"/>
                        <a:t>E</a:t>
                      </a:r>
                      <a:endParaRPr lang="tr-TR" dirty="0"/>
                    </a:p>
                  </a:txBody>
                  <a:tcPr/>
                </a:tc>
                <a:tc>
                  <a:txBody>
                    <a:bodyPr/>
                    <a:lstStyle/>
                    <a:p>
                      <a:r>
                        <a:rPr lang="tr-TR" dirty="0" smtClean="0"/>
                        <a:t>TOPLAM</a:t>
                      </a:r>
                      <a:endParaRPr lang="tr-TR" dirty="0"/>
                    </a:p>
                  </a:txBody>
                  <a:tcPr/>
                </a:tc>
                <a:extLst>
                  <a:ext uri="{0D108BD9-81ED-4DB2-BD59-A6C34878D82A}">
                    <a16:rowId xmlns:a16="http://schemas.microsoft.com/office/drawing/2014/main" val="494297117"/>
                  </a:ext>
                </a:extLst>
              </a:tr>
              <a:tr h="370840">
                <a:tc>
                  <a:txBody>
                    <a:bodyPr/>
                    <a:lstStyle/>
                    <a:p>
                      <a:r>
                        <a:rPr lang="tr-TR" sz="1600" dirty="0" smtClean="0"/>
                        <a:t>AKADEMİK PERSONEL SAYISI</a:t>
                      </a:r>
                      <a:endParaRPr lang="tr-TR" sz="1600" dirty="0"/>
                    </a:p>
                  </a:txBody>
                  <a:tcPr/>
                </a:tc>
                <a:tc>
                  <a:txBody>
                    <a:bodyPr/>
                    <a:lstStyle/>
                    <a:p>
                      <a:pPr algn="ctr" fontAlgn="ctr"/>
                      <a:r>
                        <a:rPr lang="tr-TR" sz="1600" b="1" i="0" u="none" strike="noStrike" dirty="0">
                          <a:solidFill>
                            <a:srgbClr val="000000"/>
                          </a:solidFill>
                          <a:effectLst/>
                          <a:latin typeface="+mn-lt"/>
                          <a:ea typeface="Verdana" panose="020B0604030504040204" pitchFamily="34" charset="0"/>
                        </a:rPr>
                        <a:t>4569</a:t>
                      </a:r>
                    </a:p>
                  </a:txBody>
                  <a:tcPr marL="36000" marR="36000" marT="3810" marB="0" anchor="ctr"/>
                </a:tc>
                <a:tc>
                  <a:txBody>
                    <a:bodyPr/>
                    <a:lstStyle/>
                    <a:p>
                      <a:pPr algn="ctr" fontAlgn="ctr"/>
                      <a:r>
                        <a:rPr lang="tr-TR" sz="1600" b="1" i="0" u="none" strike="noStrike" dirty="0">
                          <a:solidFill>
                            <a:srgbClr val="000000"/>
                          </a:solidFill>
                          <a:effectLst/>
                          <a:latin typeface="+mn-lt"/>
                          <a:ea typeface="Verdana" panose="020B0604030504040204" pitchFamily="34" charset="0"/>
                        </a:rPr>
                        <a:t>5308</a:t>
                      </a:r>
                    </a:p>
                  </a:txBody>
                  <a:tcPr marL="36000" marR="36000" marT="3810" marB="0" anchor="ctr"/>
                </a:tc>
                <a:tc>
                  <a:txBody>
                    <a:bodyPr/>
                    <a:lstStyle/>
                    <a:p>
                      <a:pPr algn="ctr" fontAlgn="ctr"/>
                      <a:r>
                        <a:rPr lang="tr-TR" sz="1600" b="1" i="0" u="none" strike="noStrike" dirty="0">
                          <a:solidFill>
                            <a:srgbClr val="000000"/>
                          </a:solidFill>
                          <a:effectLst/>
                          <a:latin typeface="+mn-lt"/>
                          <a:ea typeface="Verdana" panose="020B0604030504040204" pitchFamily="34" charset="0"/>
                        </a:rPr>
                        <a:t>9877</a:t>
                      </a:r>
                    </a:p>
                  </a:txBody>
                  <a:tcPr marL="36000" marR="36000" marT="3810" marB="0" anchor="ctr"/>
                </a:tc>
                <a:extLst>
                  <a:ext uri="{0D108BD9-81ED-4DB2-BD59-A6C34878D82A}">
                    <a16:rowId xmlns:a16="http://schemas.microsoft.com/office/drawing/2014/main" val="1747070676"/>
                  </a:ext>
                </a:extLst>
              </a:tr>
            </a:tbl>
          </a:graphicData>
        </a:graphic>
      </p:graphicFrame>
      <p:graphicFrame>
        <p:nvGraphicFramePr>
          <p:cNvPr id="6" name="İçerik Yer Tutucusu 3"/>
          <p:cNvGraphicFramePr>
            <a:graphicFrameLocks/>
          </p:cNvGraphicFramePr>
          <p:nvPr>
            <p:extLst>
              <p:ext uri="{D42A27DB-BD31-4B8C-83A1-F6EECF244321}">
                <p14:modId xmlns:p14="http://schemas.microsoft.com/office/powerpoint/2010/main" val="1815764320"/>
              </p:ext>
            </p:extLst>
          </p:nvPr>
        </p:nvGraphicFramePr>
        <p:xfrm>
          <a:off x="803988" y="4245833"/>
          <a:ext cx="4776197" cy="1107440"/>
        </p:xfrm>
        <a:graphic>
          <a:graphicData uri="http://schemas.openxmlformats.org/drawingml/2006/table">
            <a:tbl>
              <a:tblPr firstRow="1" bandRow="1">
                <a:tableStyleId>{5C22544A-7EE6-4342-B048-85BDC9FD1C3A}</a:tableStyleId>
              </a:tblPr>
              <a:tblGrid>
                <a:gridCol w="3058282">
                  <a:extLst>
                    <a:ext uri="{9D8B030D-6E8A-4147-A177-3AD203B41FA5}">
                      <a16:colId xmlns:a16="http://schemas.microsoft.com/office/drawing/2014/main" val="1989305774"/>
                    </a:ext>
                  </a:extLst>
                </a:gridCol>
                <a:gridCol w="1717915">
                  <a:extLst>
                    <a:ext uri="{9D8B030D-6E8A-4147-A177-3AD203B41FA5}">
                      <a16:colId xmlns:a16="http://schemas.microsoft.com/office/drawing/2014/main" val="2215260250"/>
                    </a:ext>
                  </a:extLst>
                </a:gridCol>
              </a:tblGrid>
              <a:tr h="306847">
                <a:tc>
                  <a:txBody>
                    <a:bodyPr/>
                    <a:lstStyle/>
                    <a:p>
                      <a:r>
                        <a:rPr lang="tr-TR" dirty="0" smtClean="0"/>
                        <a:t>HASTANELER</a:t>
                      </a:r>
                      <a:endParaRPr lang="tr-TR" dirty="0"/>
                    </a:p>
                  </a:txBody>
                  <a:tcPr/>
                </a:tc>
                <a:tc>
                  <a:txBody>
                    <a:bodyPr/>
                    <a:lstStyle/>
                    <a:p>
                      <a:r>
                        <a:rPr lang="tr-TR" dirty="0" smtClean="0"/>
                        <a:t>TOPLAM</a:t>
                      </a:r>
                      <a:endParaRPr lang="tr-TR" dirty="0"/>
                    </a:p>
                  </a:txBody>
                  <a:tcPr/>
                </a:tc>
                <a:extLst>
                  <a:ext uri="{0D108BD9-81ED-4DB2-BD59-A6C34878D82A}">
                    <a16:rowId xmlns:a16="http://schemas.microsoft.com/office/drawing/2014/main" val="494297117"/>
                  </a:ext>
                </a:extLst>
              </a:tr>
              <a:tr h="370840">
                <a:tc>
                  <a:txBody>
                    <a:bodyPr/>
                    <a:lstStyle/>
                    <a:p>
                      <a:r>
                        <a:rPr lang="tr-TR" sz="1600" dirty="0" smtClean="0"/>
                        <a:t>ÜNİVERSİTE HASTANELERİ</a:t>
                      </a:r>
                      <a:endParaRPr lang="tr-TR" sz="1600" dirty="0"/>
                    </a:p>
                  </a:txBody>
                  <a:tcPr/>
                </a:tc>
                <a:tc>
                  <a:txBody>
                    <a:bodyPr/>
                    <a:lstStyle/>
                    <a:p>
                      <a:pPr algn="ctr" fontAlgn="ctr"/>
                      <a:r>
                        <a:rPr lang="tr-TR" sz="1600" b="1" i="0" u="none" strike="noStrike" dirty="0" smtClean="0">
                          <a:solidFill>
                            <a:srgbClr val="000000"/>
                          </a:solidFill>
                          <a:effectLst/>
                          <a:latin typeface="+mn-lt"/>
                          <a:ea typeface="Verdana" panose="020B0604030504040204" pitchFamily="34" charset="0"/>
                        </a:rPr>
                        <a:t>9</a:t>
                      </a:r>
                      <a:endParaRPr lang="tr-TR" sz="1600" b="1" i="0" u="none" strike="noStrike" dirty="0">
                        <a:solidFill>
                          <a:srgbClr val="000000"/>
                        </a:solidFill>
                        <a:effectLst/>
                        <a:latin typeface="+mn-lt"/>
                        <a:ea typeface="Verdana" panose="020B0604030504040204" pitchFamily="34" charset="0"/>
                      </a:endParaRPr>
                    </a:p>
                  </a:txBody>
                  <a:tcPr marL="36000" marR="36000" marT="3810" marB="0" anchor="ctr"/>
                </a:tc>
                <a:extLst>
                  <a:ext uri="{0D108BD9-81ED-4DB2-BD59-A6C34878D82A}">
                    <a16:rowId xmlns:a16="http://schemas.microsoft.com/office/drawing/2014/main" val="1747070676"/>
                  </a:ext>
                </a:extLst>
              </a:tr>
              <a:tr h="370840">
                <a:tc>
                  <a:txBody>
                    <a:bodyPr/>
                    <a:lstStyle/>
                    <a:p>
                      <a:r>
                        <a:rPr lang="tr-TR" sz="1600" dirty="0" smtClean="0"/>
                        <a:t>AFİLİYE HASTANELER</a:t>
                      </a:r>
                      <a:endParaRPr lang="tr-TR" sz="1600" dirty="0"/>
                    </a:p>
                  </a:txBody>
                  <a:tcPr/>
                </a:tc>
                <a:tc>
                  <a:txBody>
                    <a:bodyPr/>
                    <a:lstStyle/>
                    <a:p>
                      <a:pPr algn="ctr" fontAlgn="ctr"/>
                      <a:r>
                        <a:rPr lang="tr-TR" sz="1600" b="1" i="0" u="none" strike="noStrike" dirty="0" smtClean="0">
                          <a:solidFill>
                            <a:srgbClr val="000000"/>
                          </a:solidFill>
                          <a:effectLst/>
                          <a:latin typeface="+mn-lt"/>
                          <a:ea typeface="Verdana" panose="020B0604030504040204" pitchFamily="34" charset="0"/>
                        </a:rPr>
                        <a:t>4</a:t>
                      </a:r>
                      <a:endParaRPr lang="tr-TR" sz="1600" b="1" i="0" u="none" strike="noStrike" dirty="0">
                        <a:solidFill>
                          <a:srgbClr val="000000"/>
                        </a:solidFill>
                        <a:effectLst/>
                        <a:latin typeface="+mn-lt"/>
                        <a:ea typeface="Verdana" panose="020B0604030504040204" pitchFamily="34" charset="0"/>
                      </a:endParaRPr>
                    </a:p>
                  </a:txBody>
                  <a:tcPr marL="36000" marR="36000" marT="3810" marB="0" anchor="ctr"/>
                </a:tc>
                <a:extLst>
                  <a:ext uri="{0D108BD9-81ED-4DB2-BD59-A6C34878D82A}">
                    <a16:rowId xmlns:a16="http://schemas.microsoft.com/office/drawing/2014/main" val="3211208671"/>
                  </a:ext>
                </a:extLst>
              </a:tr>
            </a:tbl>
          </a:graphicData>
        </a:graphic>
      </p:graphicFrame>
      <p:graphicFrame>
        <p:nvGraphicFramePr>
          <p:cNvPr id="7" name="İçerik Yer Tutucusu 3"/>
          <p:cNvGraphicFramePr>
            <a:graphicFrameLocks/>
          </p:cNvGraphicFramePr>
          <p:nvPr>
            <p:extLst>
              <p:ext uri="{D42A27DB-BD31-4B8C-83A1-F6EECF244321}">
                <p14:modId xmlns:p14="http://schemas.microsoft.com/office/powerpoint/2010/main" val="4103541975"/>
              </p:ext>
            </p:extLst>
          </p:nvPr>
        </p:nvGraphicFramePr>
        <p:xfrm>
          <a:off x="6324600" y="4245833"/>
          <a:ext cx="4554415" cy="1107440"/>
        </p:xfrm>
        <a:graphic>
          <a:graphicData uri="http://schemas.openxmlformats.org/drawingml/2006/table">
            <a:tbl>
              <a:tblPr firstRow="1" bandRow="1">
                <a:tableStyleId>{5C22544A-7EE6-4342-B048-85BDC9FD1C3A}</a:tableStyleId>
              </a:tblPr>
              <a:tblGrid>
                <a:gridCol w="2737338">
                  <a:extLst>
                    <a:ext uri="{9D8B030D-6E8A-4147-A177-3AD203B41FA5}">
                      <a16:colId xmlns:a16="http://schemas.microsoft.com/office/drawing/2014/main" val="1989305774"/>
                    </a:ext>
                  </a:extLst>
                </a:gridCol>
                <a:gridCol w="1817077">
                  <a:extLst>
                    <a:ext uri="{9D8B030D-6E8A-4147-A177-3AD203B41FA5}">
                      <a16:colId xmlns:a16="http://schemas.microsoft.com/office/drawing/2014/main" val="2215260250"/>
                    </a:ext>
                  </a:extLst>
                </a:gridCol>
              </a:tblGrid>
              <a:tr h="306847">
                <a:tc>
                  <a:txBody>
                    <a:bodyPr/>
                    <a:lstStyle/>
                    <a:p>
                      <a:r>
                        <a:rPr lang="tr-TR" dirty="0" smtClean="0"/>
                        <a:t>TEKNOPARK-TTO</a:t>
                      </a:r>
                      <a:endParaRPr lang="tr-TR" dirty="0"/>
                    </a:p>
                  </a:txBody>
                  <a:tcPr/>
                </a:tc>
                <a:tc>
                  <a:txBody>
                    <a:bodyPr/>
                    <a:lstStyle/>
                    <a:p>
                      <a:r>
                        <a:rPr lang="tr-TR" dirty="0" smtClean="0"/>
                        <a:t>TOPLAM</a:t>
                      </a:r>
                      <a:endParaRPr lang="tr-TR" dirty="0"/>
                    </a:p>
                  </a:txBody>
                  <a:tcPr/>
                </a:tc>
                <a:extLst>
                  <a:ext uri="{0D108BD9-81ED-4DB2-BD59-A6C34878D82A}">
                    <a16:rowId xmlns:a16="http://schemas.microsoft.com/office/drawing/2014/main" val="494297117"/>
                  </a:ext>
                </a:extLst>
              </a:tr>
              <a:tr h="370840">
                <a:tc>
                  <a:txBody>
                    <a:bodyPr/>
                    <a:lstStyle/>
                    <a:p>
                      <a:r>
                        <a:rPr lang="tr-TR" sz="1600" dirty="0" smtClean="0"/>
                        <a:t>TEKNOPARK</a:t>
                      </a:r>
                      <a:endParaRPr lang="tr-TR" sz="1600" dirty="0"/>
                    </a:p>
                  </a:txBody>
                  <a:tcPr/>
                </a:tc>
                <a:tc>
                  <a:txBody>
                    <a:bodyPr/>
                    <a:lstStyle/>
                    <a:p>
                      <a:pPr algn="ctr" fontAlgn="ctr"/>
                      <a:r>
                        <a:rPr lang="tr-TR" sz="1600" b="1" i="0" u="none" strike="noStrike" dirty="0" smtClean="0">
                          <a:solidFill>
                            <a:srgbClr val="000000"/>
                          </a:solidFill>
                          <a:effectLst/>
                          <a:latin typeface="+mn-lt"/>
                          <a:ea typeface="Verdana" panose="020B0604030504040204" pitchFamily="34" charset="0"/>
                        </a:rPr>
                        <a:t>4</a:t>
                      </a:r>
                      <a:endParaRPr lang="tr-TR" sz="1600" b="1" i="0" u="none" strike="noStrike" dirty="0">
                        <a:solidFill>
                          <a:srgbClr val="000000"/>
                        </a:solidFill>
                        <a:effectLst/>
                        <a:latin typeface="+mn-lt"/>
                        <a:ea typeface="Verdana" panose="020B0604030504040204" pitchFamily="34" charset="0"/>
                      </a:endParaRPr>
                    </a:p>
                  </a:txBody>
                  <a:tcPr marL="36000" marR="36000" marT="3810" marB="0" anchor="ctr"/>
                </a:tc>
                <a:extLst>
                  <a:ext uri="{0D108BD9-81ED-4DB2-BD59-A6C34878D82A}">
                    <a16:rowId xmlns:a16="http://schemas.microsoft.com/office/drawing/2014/main" val="1747070676"/>
                  </a:ext>
                </a:extLst>
              </a:tr>
              <a:tr h="370840">
                <a:tc>
                  <a:txBody>
                    <a:bodyPr/>
                    <a:lstStyle/>
                    <a:p>
                      <a:r>
                        <a:rPr lang="tr-TR" sz="1600" dirty="0" smtClean="0"/>
                        <a:t>TEKNOLOJİ TRANSFER OFİSİ</a:t>
                      </a:r>
                      <a:endParaRPr lang="tr-TR" sz="1600" dirty="0"/>
                    </a:p>
                  </a:txBody>
                  <a:tcPr/>
                </a:tc>
                <a:tc>
                  <a:txBody>
                    <a:bodyPr/>
                    <a:lstStyle/>
                    <a:p>
                      <a:pPr algn="ctr" fontAlgn="ctr"/>
                      <a:r>
                        <a:rPr lang="tr-TR" sz="1600" b="1" i="0" u="none" strike="noStrike" dirty="0" smtClean="0">
                          <a:solidFill>
                            <a:srgbClr val="000000"/>
                          </a:solidFill>
                          <a:effectLst/>
                          <a:latin typeface="+mn-lt"/>
                          <a:ea typeface="Verdana" panose="020B0604030504040204" pitchFamily="34" charset="0"/>
                        </a:rPr>
                        <a:t>6</a:t>
                      </a:r>
                      <a:endParaRPr lang="tr-TR" sz="1600" b="1" i="0" u="none" strike="noStrike" dirty="0">
                        <a:solidFill>
                          <a:srgbClr val="000000"/>
                        </a:solidFill>
                        <a:effectLst/>
                        <a:latin typeface="+mn-lt"/>
                        <a:ea typeface="Verdana" panose="020B0604030504040204" pitchFamily="34" charset="0"/>
                      </a:endParaRPr>
                    </a:p>
                  </a:txBody>
                  <a:tcPr marL="36000" marR="36000" marT="3810" marB="0" anchor="ctr"/>
                </a:tc>
                <a:extLst>
                  <a:ext uri="{0D108BD9-81ED-4DB2-BD59-A6C34878D82A}">
                    <a16:rowId xmlns:a16="http://schemas.microsoft.com/office/drawing/2014/main" val="3211208671"/>
                  </a:ext>
                </a:extLst>
              </a:tr>
            </a:tbl>
          </a:graphicData>
        </a:graphic>
      </p:graphicFrame>
    </p:spTree>
    <p:extLst>
      <p:ext uri="{BB962C8B-B14F-4D97-AF65-F5344CB8AC3E}">
        <p14:creationId xmlns:p14="http://schemas.microsoft.com/office/powerpoint/2010/main" val="2228981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Arkeoloji Alanı </a:t>
            </a:r>
            <a:r>
              <a:rPr lang="tr-TR" dirty="0" smtClean="0"/>
              <a:t>(2)</a:t>
            </a:r>
            <a:endParaRPr lang="tr-TR" dirty="0"/>
          </a:p>
        </p:txBody>
      </p:sp>
      <p:graphicFrame>
        <p:nvGraphicFramePr>
          <p:cNvPr id="5" name="Tablo 4">
            <a:extLst>
              <a:ext uri="{FF2B5EF4-FFF2-40B4-BE49-F238E27FC236}">
                <a16:creationId xmlns:a16="http://schemas.microsoft.com/office/drawing/2014/main" id="{46F51A23-6D2B-4B4E-AE0C-6FBC5CFB0696}"/>
              </a:ext>
            </a:extLst>
          </p:cNvPr>
          <p:cNvGraphicFramePr>
            <a:graphicFrameLocks noGrp="1"/>
          </p:cNvGraphicFramePr>
          <p:nvPr>
            <p:extLst>
              <p:ext uri="{D42A27DB-BD31-4B8C-83A1-F6EECF244321}">
                <p14:modId xmlns:p14="http://schemas.microsoft.com/office/powerpoint/2010/main" val="1466191864"/>
              </p:ext>
            </p:extLst>
          </p:nvPr>
        </p:nvGraphicFramePr>
        <p:xfrm>
          <a:off x="838200" y="1769939"/>
          <a:ext cx="8645769" cy="2346960"/>
        </p:xfrm>
        <a:graphic>
          <a:graphicData uri="http://schemas.openxmlformats.org/drawingml/2006/table">
            <a:tbl>
              <a:tblPr firstRow="1" bandRow="1">
                <a:tableStyleId>{5C22544A-7EE6-4342-B048-85BDC9FD1C3A}</a:tableStyleId>
              </a:tblPr>
              <a:tblGrid>
                <a:gridCol w="3253154">
                  <a:extLst>
                    <a:ext uri="{9D8B030D-6E8A-4147-A177-3AD203B41FA5}">
                      <a16:colId xmlns:a16="http://schemas.microsoft.com/office/drawing/2014/main" val="1739510609"/>
                    </a:ext>
                  </a:extLst>
                </a:gridCol>
                <a:gridCol w="5392615">
                  <a:extLst>
                    <a:ext uri="{9D8B030D-6E8A-4147-A177-3AD203B41FA5}">
                      <a16:colId xmlns:a16="http://schemas.microsoft.com/office/drawing/2014/main" val="2826745480"/>
                    </a:ext>
                  </a:extLst>
                </a:gridCol>
              </a:tblGrid>
              <a:tr h="324000">
                <a:tc>
                  <a:txBody>
                    <a:bodyPr/>
                    <a:lstStyle/>
                    <a:p>
                      <a:r>
                        <a:rPr lang="tr-TR" sz="1600" dirty="0"/>
                        <a:t>ÜNİVERSİTE ADI</a:t>
                      </a:r>
                    </a:p>
                  </a:txBody>
                  <a:tcPr/>
                </a:tc>
                <a:tc>
                  <a:txBody>
                    <a:bodyPr/>
                    <a:lstStyle/>
                    <a:p>
                      <a:r>
                        <a:rPr lang="tr-TR" sz="1600" dirty="0" smtClean="0"/>
                        <a:t>KAZI ÇALIŞMALARI</a:t>
                      </a:r>
                      <a:endParaRPr lang="tr-TR" sz="1600" dirty="0"/>
                    </a:p>
                  </a:txBody>
                  <a:tcPr/>
                </a:tc>
                <a:extLst>
                  <a:ext uri="{0D108BD9-81ED-4DB2-BD59-A6C34878D82A}">
                    <a16:rowId xmlns:a16="http://schemas.microsoft.com/office/drawing/2014/main" val="1880689416"/>
                  </a:ext>
                </a:extLst>
              </a:tr>
              <a:tr h="324000">
                <a:tc rowSpan="6">
                  <a:txBody>
                    <a:bodyPr/>
                    <a:lstStyle/>
                    <a:p>
                      <a:pPr marL="0" indent="0">
                        <a:lnSpc>
                          <a:spcPct val="100000"/>
                        </a:lnSpc>
                        <a:spcBef>
                          <a:spcPts val="0"/>
                        </a:spcBef>
                        <a:buNone/>
                      </a:pPr>
                      <a:r>
                        <a:rPr lang="tr-TR" sz="1600" dirty="0" smtClean="0"/>
                        <a:t>DOKUZ EYLÜL ÜNİVERSİTESİ</a:t>
                      </a:r>
                    </a:p>
                    <a:p>
                      <a:pPr marL="0" indent="0">
                        <a:lnSpc>
                          <a:spcPct val="100000"/>
                        </a:lnSpc>
                        <a:spcBef>
                          <a:spcPts val="0"/>
                        </a:spcBef>
                        <a:buNone/>
                      </a:pPr>
                      <a:r>
                        <a:rPr lang="tr-TR" sz="1600" dirty="0" smtClean="0"/>
                        <a:t>Edebiyat Fakültesi (Arkeoloji Bölümü) </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indent="0">
                        <a:lnSpc>
                          <a:spcPct val="100000"/>
                        </a:lnSpc>
                        <a:spcBef>
                          <a:spcPts val="0"/>
                        </a:spcBef>
                        <a:buNone/>
                      </a:pPr>
                      <a:r>
                        <a:rPr lang="tr-TR" sz="1600" dirty="0" smtClean="0"/>
                        <a:t>Manisa Akhisar </a:t>
                      </a:r>
                      <a:r>
                        <a:rPr lang="tr-TR" sz="1600" dirty="0" err="1" smtClean="0"/>
                        <a:t>Thyateira</a:t>
                      </a:r>
                      <a:r>
                        <a:rPr lang="tr-TR" sz="1600" dirty="0" smtClean="0"/>
                        <a:t> ve Hastane Höyüğü Kazı Çalışmaları</a:t>
                      </a:r>
                    </a:p>
                  </a:txBody>
                  <a:tcPr/>
                </a:tc>
                <a:extLst>
                  <a:ext uri="{0D108BD9-81ED-4DB2-BD59-A6C34878D82A}">
                    <a16:rowId xmlns:a16="http://schemas.microsoft.com/office/drawing/2014/main" val="2233662906"/>
                  </a:ext>
                </a:extLst>
              </a:tr>
              <a:tr h="32400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İznik Roma Tiyatrosu Kazı ve Restorasyon Çalışmaları</a:t>
                      </a:r>
                    </a:p>
                  </a:txBody>
                  <a:tcPr>
                    <a:solidFill>
                      <a:schemeClr val="bg2"/>
                    </a:solidFill>
                  </a:tcPr>
                </a:tc>
                <a:extLst>
                  <a:ext uri="{0D108BD9-81ED-4DB2-BD59-A6C34878D82A}">
                    <a16:rowId xmlns:a16="http://schemas.microsoft.com/office/drawing/2014/main" val="2210406210"/>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İznik </a:t>
                      </a:r>
                      <a:r>
                        <a:rPr lang="tr-TR" sz="1600" dirty="0" err="1" smtClean="0"/>
                        <a:t>Hisardere</a:t>
                      </a:r>
                      <a:r>
                        <a:rPr lang="tr-TR" sz="1600" dirty="0" smtClean="0"/>
                        <a:t> </a:t>
                      </a:r>
                      <a:r>
                        <a:rPr lang="tr-TR" sz="1600" dirty="0" err="1" smtClean="0"/>
                        <a:t>Nekropolü</a:t>
                      </a:r>
                      <a:endParaRPr lang="tr-TR" sz="1600" kern="1200" noProof="0" dirty="0" smtClean="0">
                        <a:solidFill>
                          <a:schemeClr val="dk1"/>
                        </a:solidFill>
                        <a:latin typeface="+mn-lt"/>
                        <a:ea typeface="+mn-ea"/>
                        <a:cs typeface="+mn-cs"/>
                      </a:endParaRPr>
                    </a:p>
                  </a:txBody>
                  <a:tcPr>
                    <a:solidFill>
                      <a:srgbClr val="CBD0DC"/>
                    </a:solidFill>
                  </a:tcPr>
                </a:tc>
                <a:extLst>
                  <a:ext uri="{0D108BD9-81ED-4DB2-BD59-A6C34878D82A}">
                    <a16:rowId xmlns:a16="http://schemas.microsoft.com/office/drawing/2014/main" val="882516166"/>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İzmir/Torbalı </a:t>
                      </a:r>
                      <a:r>
                        <a:rPr lang="tr-TR" sz="1600" dirty="0" err="1" smtClean="0"/>
                        <a:t>Metropolis</a:t>
                      </a:r>
                      <a:r>
                        <a:rPr lang="tr-TR" sz="1600" dirty="0" smtClean="0"/>
                        <a:t> Kazıları</a:t>
                      </a:r>
                      <a:endParaRPr lang="tr-TR" sz="1600" kern="1200" noProof="0" dirty="0" smtClean="0">
                        <a:solidFill>
                          <a:schemeClr val="dk1"/>
                        </a:solidFill>
                        <a:latin typeface="+mn-lt"/>
                        <a:ea typeface="+mn-ea"/>
                        <a:cs typeface="+mn-cs"/>
                      </a:endParaRPr>
                    </a:p>
                  </a:txBody>
                  <a:tcPr>
                    <a:solidFill>
                      <a:schemeClr val="bg2"/>
                    </a:solidFill>
                  </a:tcPr>
                </a:tc>
                <a:extLst>
                  <a:ext uri="{0D108BD9-81ED-4DB2-BD59-A6C34878D82A}">
                    <a16:rowId xmlns:a16="http://schemas.microsoft.com/office/drawing/2014/main" val="1959036791"/>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Efes Antik Kenti Kazı Koordinatörlüğü</a:t>
                      </a:r>
                      <a:endParaRPr lang="tr-TR" sz="1600" kern="1200" noProof="0" dirty="0" smtClean="0">
                        <a:solidFill>
                          <a:schemeClr val="dk1"/>
                        </a:solidFill>
                        <a:latin typeface="+mn-lt"/>
                        <a:ea typeface="+mn-ea"/>
                        <a:cs typeface="+mn-cs"/>
                      </a:endParaRPr>
                    </a:p>
                  </a:txBody>
                  <a:tcPr>
                    <a:solidFill>
                      <a:srgbClr val="CBD0DC"/>
                    </a:solidFill>
                  </a:tcPr>
                </a:tc>
                <a:extLst>
                  <a:ext uri="{0D108BD9-81ED-4DB2-BD59-A6C34878D82A}">
                    <a16:rowId xmlns:a16="http://schemas.microsoft.com/office/drawing/2014/main" val="3378627120"/>
                  </a:ext>
                </a:extLst>
              </a:tr>
              <a:tr h="32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Yamanlar Dağı Yüzey Araştırması</a:t>
                      </a:r>
                      <a:endParaRPr lang="tr-TR" sz="1600" kern="1200" noProof="0" dirty="0" smtClean="0">
                        <a:solidFill>
                          <a:schemeClr val="dk1"/>
                        </a:solidFill>
                        <a:latin typeface="+mn-lt"/>
                        <a:ea typeface="+mn-ea"/>
                        <a:cs typeface="+mn-cs"/>
                      </a:endParaRPr>
                    </a:p>
                  </a:txBody>
                  <a:tcPr>
                    <a:solidFill>
                      <a:schemeClr val="bg2"/>
                    </a:solidFill>
                  </a:tcPr>
                </a:tc>
                <a:extLst>
                  <a:ext uri="{0D108BD9-81ED-4DB2-BD59-A6C34878D82A}">
                    <a16:rowId xmlns:a16="http://schemas.microsoft.com/office/drawing/2014/main" val="374004801"/>
                  </a:ext>
                </a:extLst>
              </a:tr>
            </a:tbl>
          </a:graphicData>
        </a:graphic>
      </p:graphicFrame>
      <p:sp>
        <p:nvSpPr>
          <p:cNvPr id="3" name="Dikdörtgen 2"/>
          <p:cNvSpPr/>
          <p:nvPr/>
        </p:nvSpPr>
        <p:spPr>
          <a:xfrm>
            <a:off x="838200" y="5399203"/>
            <a:ext cx="2622834" cy="261610"/>
          </a:xfrm>
          <a:prstGeom prst="rect">
            <a:avLst/>
          </a:prstGeom>
        </p:spPr>
        <p:txBody>
          <a:bodyPr wrap="none">
            <a:spAutoFit/>
          </a:bodyPr>
          <a:lstStyle/>
          <a:p>
            <a:r>
              <a:rPr lang="tr-TR" sz="1100" dirty="0">
                <a:solidFill>
                  <a:schemeClr val="accent1"/>
                </a:solidFill>
              </a:rPr>
              <a:t>https://arkeoloji.deu.edu.tr/?page_id=161</a:t>
            </a:r>
          </a:p>
        </p:txBody>
      </p:sp>
    </p:spTree>
    <p:extLst>
      <p:ext uri="{BB962C8B-B14F-4D97-AF65-F5344CB8AC3E}">
        <p14:creationId xmlns:p14="http://schemas.microsoft.com/office/powerpoint/2010/main" val="1017106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Arkeoloji Alanı </a:t>
            </a:r>
            <a:r>
              <a:rPr lang="tr-TR" dirty="0" smtClean="0"/>
              <a:t>(3)</a:t>
            </a:r>
            <a:endParaRPr lang="tr-TR" dirty="0"/>
          </a:p>
        </p:txBody>
      </p:sp>
      <p:graphicFrame>
        <p:nvGraphicFramePr>
          <p:cNvPr id="5" name="Tablo 4">
            <a:extLst>
              <a:ext uri="{FF2B5EF4-FFF2-40B4-BE49-F238E27FC236}">
                <a16:creationId xmlns:a16="http://schemas.microsoft.com/office/drawing/2014/main" id="{46F51A23-6D2B-4B4E-AE0C-6FBC5CFB0696}"/>
              </a:ext>
            </a:extLst>
          </p:cNvPr>
          <p:cNvGraphicFramePr>
            <a:graphicFrameLocks noGrp="1"/>
          </p:cNvGraphicFramePr>
          <p:nvPr>
            <p:extLst>
              <p:ext uri="{D42A27DB-BD31-4B8C-83A1-F6EECF244321}">
                <p14:modId xmlns:p14="http://schemas.microsoft.com/office/powerpoint/2010/main" val="2296718464"/>
              </p:ext>
            </p:extLst>
          </p:nvPr>
        </p:nvGraphicFramePr>
        <p:xfrm>
          <a:off x="838200" y="1769939"/>
          <a:ext cx="8645769" cy="2225040"/>
        </p:xfrm>
        <a:graphic>
          <a:graphicData uri="http://schemas.openxmlformats.org/drawingml/2006/table">
            <a:tbl>
              <a:tblPr firstRow="1" bandRow="1">
                <a:tableStyleId>{5C22544A-7EE6-4342-B048-85BDC9FD1C3A}</a:tableStyleId>
              </a:tblPr>
              <a:tblGrid>
                <a:gridCol w="3358662">
                  <a:extLst>
                    <a:ext uri="{9D8B030D-6E8A-4147-A177-3AD203B41FA5}">
                      <a16:colId xmlns:a16="http://schemas.microsoft.com/office/drawing/2014/main" val="1739510609"/>
                    </a:ext>
                  </a:extLst>
                </a:gridCol>
                <a:gridCol w="5287107">
                  <a:extLst>
                    <a:ext uri="{9D8B030D-6E8A-4147-A177-3AD203B41FA5}">
                      <a16:colId xmlns:a16="http://schemas.microsoft.com/office/drawing/2014/main" val="2826745480"/>
                    </a:ext>
                  </a:extLst>
                </a:gridCol>
              </a:tblGrid>
              <a:tr h="324000">
                <a:tc>
                  <a:txBody>
                    <a:bodyPr/>
                    <a:lstStyle/>
                    <a:p>
                      <a:r>
                        <a:rPr lang="tr-TR" sz="1600" dirty="0"/>
                        <a:t>ÜNİVERSİTE ADI</a:t>
                      </a:r>
                    </a:p>
                  </a:txBody>
                  <a:tcPr/>
                </a:tc>
                <a:tc>
                  <a:txBody>
                    <a:bodyPr/>
                    <a:lstStyle/>
                    <a:p>
                      <a:r>
                        <a:rPr lang="tr-TR" sz="1600" dirty="0" smtClean="0"/>
                        <a:t>KAZI ÇALIŞMALARI</a:t>
                      </a:r>
                      <a:endParaRPr lang="tr-TR" sz="1600" dirty="0"/>
                    </a:p>
                  </a:txBody>
                  <a:tcPr/>
                </a:tc>
                <a:extLst>
                  <a:ext uri="{0D108BD9-81ED-4DB2-BD59-A6C34878D82A}">
                    <a16:rowId xmlns:a16="http://schemas.microsoft.com/office/drawing/2014/main" val="1880689416"/>
                  </a:ext>
                </a:extLst>
              </a:tr>
              <a:tr h="324000">
                <a:tc>
                  <a:txBody>
                    <a:bodyPr/>
                    <a:lstStyle/>
                    <a:p>
                      <a:pPr marL="0" indent="0">
                        <a:lnSpc>
                          <a:spcPct val="100000"/>
                        </a:lnSpc>
                        <a:spcBef>
                          <a:spcPts val="0"/>
                        </a:spcBef>
                        <a:buNone/>
                      </a:pPr>
                      <a:r>
                        <a:rPr lang="tr-TR" sz="1600" dirty="0" smtClean="0"/>
                        <a:t>İZMİR KATİP ÇELEBİ ÜNİVERSİTESİ</a:t>
                      </a:r>
                    </a:p>
                    <a:p>
                      <a:pPr marL="0" indent="0">
                        <a:lnSpc>
                          <a:spcPct val="100000"/>
                        </a:lnSpc>
                        <a:spcBef>
                          <a:spcPts val="0"/>
                        </a:spcBef>
                        <a:buNone/>
                      </a:pPr>
                      <a:r>
                        <a:rPr lang="tr-TR" sz="1600" dirty="0" smtClean="0"/>
                        <a:t>Sosyal ve Beşeri Bilimler Fakültesi (Türk İslam Arkeolojisi Bölümü)</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600" dirty="0"/>
                    </a:p>
                  </a:txBody>
                  <a:tcPr/>
                </a:tc>
                <a:tc>
                  <a:txBody>
                    <a:bodyPr/>
                    <a:lstStyle/>
                    <a:p>
                      <a:pPr marL="0" indent="0">
                        <a:lnSpc>
                          <a:spcPct val="100000"/>
                        </a:lnSpc>
                        <a:spcBef>
                          <a:spcPts val="0"/>
                        </a:spcBef>
                        <a:buNone/>
                      </a:pPr>
                      <a:r>
                        <a:rPr lang="tr-TR" sz="1600" dirty="0" smtClean="0"/>
                        <a:t>Moğolistan Bilimler Akademisi Arkeoloji Enstitüsü ile Moğolistan’ın </a:t>
                      </a:r>
                      <a:r>
                        <a:rPr lang="tr-TR" sz="1600" dirty="0" err="1" smtClean="0"/>
                        <a:t>Tuul</a:t>
                      </a:r>
                      <a:r>
                        <a:rPr lang="tr-TR" sz="1600" dirty="0" smtClean="0"/>
                        <a:t> Vadisindeki Köktürk ve Uygur Yerleşimlerini gün yüzüne çıkarmaya yönelik kazı çalışması yapmak için bir protokol imzalandı.</a:t>
                      </a:r>
                      <a:endParaRPr lang="tr-TR" sz="1600" dirty="0"/>
                    </a:p>
                  </a:txBody>
                  <a:tcPr/>
                </a:tc>
                <a:extLst>
                  <a:ext uri="{0D108BD9-81ED-4DB2-BD59-A6C34878D82A}">
                    <a16:rowId xmlns:a16="http://schemas.microsoft.com/office/drawing/2014/main" val="2233662906"/>
                  </a:ext>
                </a:extLst>
              </a:tr>
              <a:tr h="324000">
                <a:tc rowSpan="2">
                  <a:txBody>
                    <a:bodyPr/>
                    <a:lstStyle/>
                    <a:p>
                      <a:pPr marL="0" indent="0">
                        <a:lnSpc>
                          <a:spcPct val="100000"/>
                        </a:lnSpc>
                        <a:spcBef>
                          <a:spcPts val="0"/>
                        </a:spcBef>
                        <a:buNone/>
                      </a:pPr>
                      <a:r>
                        <a:rPr lang="tr-TR" sz="1600" dirty="0" smtClean="0"/>
                        <a:t>İZMİR DEMOKRASİ ÜNİVERSİTESİ</a:t>
                      </a:r>
                    </a:p>
                    <a:p>
                      <a:pPr marL="0" indent="0">
                        <a:lnSpc>
                          <a:spcPct val="100000"/>
                        </a:lnSpc>
                        <a:spcBef>
                          <a:spcPts val="0"/>
                        </a:spcBef>
                        <a:buNone/>
                      </a:pPr>
                      <a:r>
                        <a:rPr lang="tr-TR" sz="1600" dirty="0" smtClean="0"/>
                        <a:t>Fen Edebiyat Fakültesi </a:t>
                      </a:r>
                    </a:p>
                    <a:p>
                      <a:pPr marL="0" indent="0">
                        <a:lnSpc>
                          <a:spcPct val="100000"/>
                        </a:lnSpc>
                        <a:spcBef>
                          <a:spcPts val="0"/>
                        </a:spcBef>
                        <a:buNone/>
                      </a:pPr>
                      <a:r>
                        <a:rPr lang="tr-TR" sz="1600" dirty="0" smtClean="0"/>
                        <a:t>(Arkeoloji Bölümü)</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Yukarı Menderes havzasında iki arkeolojik kazı</a:t>
                      </a:r>
                    </a:p>
                  </a:txBody>
                  <a:tcPr>
                    <a:solidFill>
                      <a:srgbClr val="E7E9EE"/>
                    </a:solidFill>
                  </a:tcPr>
                </a:tc>
                <a:extLst>
                  <a:ext uri="{0D108BD9-81ED-4DB2-BD59-A6C34878D82A}">
                    <a16:rowId xmlns:a16="http://schemas.microsoft.com/office/drawing/2014/main" val="3432349970"/>
                  </a:ext>
                </a:extLst>
              </a:tr>
              <a:tr h="324000">
                <a:tc vMerge="1">
                  <a:txBody>
                    <a:bodyPr/>
                    <a:lstStyle/>
                    <a:p>
                      <a:pPr marL="0" indent="0">
                        <a:lnSpc>
                          <a:spcPct val="100000"/>
                        </a:lnSpc>
                        <a:spcBef>
                          <a:spcPts val="0"/>
                        </a:spcBef>
                        <a:buNone/>
                      </a:pPr>
                      <a:endParaRPr lang="tr-TR" sz="16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err="1" smtClean="0"/>
                        <a:t>Aşağıseyit</a:t>
                      </a:r>
                      <a:r>
                        <a:rPr lang="tr-TR" sz="1600" dirty="0" smtClean="0"/>
                        <a:t> Höyüğü Kazısı</a:t>
                      </a:r>
                    </a:p>
                  </a:txBody>
                  <a:tcPr>
                    <a:solidFill>
                      <a:srgbClr val="E7E9EE"/>
                    </a:solidFill>
                  </a:tcPr>
                </a:tc>
                <a:extLst>
                  <a:ext uri="{0D108BD9-81ED-4DB2-BD59-A6C34878D82A}">
                    <a16:rowId xmlns:a16="http://schemas.microsoft.com/office/drawing/2014/main" val="2084054283"/>
                  </a:ext>
                </a:extLst>
              </a:tr>
            </a:tbl>
          </a:graphicData>
        </a:graphic>
      </p:graphicFrame>
      <p:sp>
        <p:nvSpPr>
          <p:cNvPr id="3" name="Dikdörtgen 2"/>
          <p:cNvSpPr/>
          <p:nvPr/>
        </p:nvSpPr>
        <p:spPr>
          <a:xfrm>
            <a:off x="838200" y="5399203"/>
            <a:ext cx="7209025" cy="430887"/>
          </a:xfrm>
          <a:prstGeom prst="rect">
            <a:avLst/>
          </a:prstGeom>
        </p:spPr>
        <p:txBody>
          <a:bodyPr wrap="none">
            <a:spAutoFit/>
          </a:bodyPr>
          <a:lstStyle/>
          <a:p>
            <a:r>
              <a:rPr lang="tr-TR" sz="1100" dirty="0">
                <a:hlinkClick r:id="rId2"/>
              </a:rPr>
              <a:t>https://ikcu.edu.tr/Haber/16854/ikcu-mogolistan-bilimler-akademisi-ile-ortak-kazi-yapacak</a:t>
            </a:r>
            <a:r>
              <a:rPr lang="tr-TR" sz="1100" dirty="0"/>
              <a:t> </a:t>
            </a:r>
            <a:r>
              <a:rPr lang="tr-TR" sz="1100" dirty="0">
                <a:solidFill>
                  <a:schemeClr val="accent1"/>
                </a:solidFill>
              </a:rPr>
              <a:t>- https://idu.edu.tr/?p=26196  </a:t>
            </a:r>
          </a:p>
          <a:p>
            <a:endParaRPr lang="tr-TR" sz="1100" dirty="0">
              <a:solidFill>
                <a:schemeClr val="accent1"/>
              </a:solidFill>
            </a:endParaRPr>
          </a:p>
        </p:txBody>
      </p:sp>
    </p:spTree>
    <p:extLst>
      <p:ext uri="{BB962C8B-B14F-4D97-AF65-F5344CB8AC3E}">
        <p14:creationId xmlns:p14="http://schemas.microsoft.com/office/powerpoint/2010/main" val="1494385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Araştırma Üniversiteleri</a:t>
            </a:r>
          </a:p>
        </p:txBody>
      </p:sp>
      <p:sp>
        <p:nvSpPr>
          <p:cNvPr id="3" name="İçerik Yer Tutucusu 2"/>
          <p:cNvSpPr>
            <a:spLocks noGrp="1"/>
          </p:cNvSpPr>
          <p:nvPr>
            <p:ph idx="1"/>
          </p:nvPr>
        </p:nvSpPr>
        <p:spPr>
          <a:xfrm>
            <a:off x="838200" y="1825625"/>
            <a:ext cx="10515600" cy="1960929"/>
          </a:xfrm>
        </p:spPr>
        <p:txBody>
          <a:bodyPr>
            <a:noAutofit/>
          </a:bodyPr>
          <a:lstStyle/>
          <a:p>
            <a:pPr marL="0" indent="0">
              <a:lnSpc>
                <a:spcPct val="100000"/>
              </a:lnSpc>
              <a:spcBef>
                <a:spcPts val="0"/>
              </a:spcBef>
              <a:buNone/>
            </a:pPr>
            <a:r>
              <a:rPr lang="tr-TR" sz="2000" dirty="0">
                <a:solidFill>
                  <a:schemeClr val="tx1"/>
                </a:solidFill>
              </a:rPr>
              <a:t>Ege Üniversitesi</a:t>
            </a:r>
          </a:p>
          <a:p>
            <a:pPr marL="0" indent="0">
              <a:lnSpc>
                <a:spcPct val="100000"/>
              </a:lnSpc>
              <a:spcBef>
                <a:spcPts val="0"/>
              </a:spcBef>
              <a:buNone/>
            </a:pPr>
            <a:endParaRPr lang="tr-TR" sz="2000" dirty="0" smtClean="0">
              <a:solidFill>
                <a:schemeClr val="tx1"/>
              </a:solidFill>
            </a:endParaRPr>
          </a:p>
          <a:p>
            <a:pPr marL="0" indent="0">
              <a:lnSpc>
                <a:spcPct val="100000"/>
              </a:lnSpc>
              <a:spcBef>
                <a:spcPts val="0"/>
              </a:spcBef>
              <a:buNone/>
            </a:pPr>
            <a:r>
              <a:rPr lang="tr-TR" sz="2000" dirty="0" smtClean="0">
                <a:solidFill>
                  <a:schemeClr val="tx1"/>
                </a:solidFill>
              </a:rPr>
              <a:t>Dokuz </a:t>
            </a:r>
            <a:r>
              <a:rPr lang="tr-TR" sz="2000" dirty="0">
                <a:solidFill>
                  <a:schemeClr val="tx1"/>
                </a:solidFill>
              </a:rPr>
              <a:t>Eylül Üniversitesi</a:t>
            </a:r>
          </a:p>
          <a:p>
            <a:pPr marL="0" indent="0">
              <a:lnSpc>
                <a:spcPct val="100000"/>
              </a:lnSpc>
              <a:spcBef>
                <a:spcPts val="0"/>
              </a:spcBef>
              <a:buNone/>
            </a:pPr>
            <a:endParaRPr lang="tr-TR" sz="2000" dirty="0">
              <a:solidFill>
                <a:schemeClr val="tx1"/>
              </a:solidFill>
            </a:endParaRPr>
          </a:p>
          <a:p>
            <a:pPr marL="0" indent="0">
              <a:lnSpc>
                <a:spcPct val="100000"/>
              </a:lnSpc>
              <a:spcBef>
                <a:spcPts val="0"/>
              </a:spcBef>
              <a:buNone/>
            </a:pPr>
            <a:r>
              <a:rPr lang="tr-TR" sz="2000" dirty="0">
                <a:solidFill>
                  <a:schemeClr val="tx1"/>
                </a:solidFill>
              </a:rPr>
              <a:t>İzmir Yüksek Teknoloji Enstitüsü</a:t>
            </a:r>
          </a:p>
        </p:txBody>
      </p:sp>
    </p:spTree>
    <p:extLst>
      <p:ext uri="{BB962C8B-B14F-4D97-AF65-F5344CB8AC3E}">
        <p14:creationId xmlns:p14="http://schemas.microsoft.com/office/powerpoint/2010/main" val="3363710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8A24DD5-4FC2-4E20-B132-F6190F492F37}"/>
              </a:ext>
            </a:extLst>
          </p:cNvPr>
          <p:cNvSpPr>
            <a:spLocks noGrp="1"/>
          </p:cNvSpPr>
          <p:nvPr>
            <p:ph type="title"/>
          </p:nvPr>
        </p:nvSpPr>
        <p:spPr/>
        <p:txBody>
          <a:bodyPr/>
          <a:lstStyle/>
          <a:p>
            <a:r>
              <a:rPr lang="tr-TR" dirty="0"/>
              <a:t>Teknoparklar (1)</a:t>
            </a:r>
          </a:p>
        </p:txBody>
      </p:sp>
      <p:graphicFrame>
        <p:nvGraphicFramePr>
          <p:cNvPr id="4" name="Tablo 3">
            <a:extLst>
              <a:ext uri="{FF2B5EF4-FFF2-40B4-BE49-F238E27FC236}">
                <a16:creationId xmlns:a16="http://schemas.microsoft.com/office/drawing/2014/main" id="{46F51A23-6D2B-4B4E-AE0C-6FBC5CFB0696}"/>
              </a:ext>
            </a:extLst>
          </p:cNvPr>
          <p:cNvGraphicFramePr>
            <a:graphicFrameLocks noGrp="1"/>
          </p:cNvGraphicFramePr>
          <p:nvPr>
            <p:extLst>
              <p:ext uri="{D42A27DB-BD31-4B8C-83A1-F6EECF244321}">
                <p14:modId xmlns:p14="http://schemas.microsoft.com/office/powerpoint/2010/main" val="2946085297"/>
              </p:ext>
            </p:extLst>
          </p:nvPr>
        </p:nvGraphicFramePr>
        <p:xfrm>
          <a:off x="838200" y="1769939"/>
          <a:ext cx="10451842" cy="2786361"/>
        </p:xfrm>
        <a:graphic>
          <a:graphicData uri="http://schemas.openxmlformats.org/drawingml/2006/table">
            <a:tbl>
              <a:tblPr firstRow="1" bandRow="1">
                <a:tableStyleId>{5C22544A-7EE6-4342-B048-85BDC9FD1C3A}</a:tableStyleId>
              </a:tblPr>
              <a:tblGrid>
                <a:gridCol w="3285932">
                  <a:extLst>
                    <a:ext uri="{9D8B030D-6E8A-4147-A177-3AD203B41FA5}">
                      <a16:colId xmlns:a16="http://schemas.microsoft.com/office/drawing/2014/main" val="1739510609"/>
                    </a:ext>
                  </a:extLst>
                </a:gridCol>
                <a:gridCol w="7165910">
                  <a:extLst>
                    <a:ext uri="{9D8B030D-6E8A-4147-A177-3AD203B41FA5}">
                      <a16:colId xmlns:a16="http://schemas.microsoft.com/office/drawing/2014/main" val="2826745480"/>
                    </a:ext>
                  </a:extLst>
                </a:gridCol>
              </a:tblGrid>
              <a:tr h="392371">
                <a:tc>
                  <a:txBody>
                    <a:bodyPr/>
                    <a:lstStyle/>
                    <a:p>
                      <a:r>
                        <a:rPr lang="tr-TR" sz="1600" dirty="0"/>
                        <a:t>ÜNİVERSİTE ADI</a:t>
                      </a:r>
                    </a:p>
                  </a:txBody>
                  <a:tcPr/>
                </a:tc>
                <a:tc>
                  <a:txBody>
                    <a:bodyPr/>
                    <a:lstStyle/>
                    <a:p>
                      <a:r>
                        <a:rPr lang="tr-TR" sz="1600" dirty="0" smtClean="0"/>
                        <a:t>TEKNOPARK - TTO</a:t>
                      </a:r>
                      <a:endParaRPr lang="tr-TR" sz="1600" dirty="0"/>
                    </a:p>
                  </a:txBody>
                  <a:tcPr/>
                </a:tc>
                <a:extLst>
                  <a:ext uri="{0D108BD9-81ED-4DB2-BD59-A6C34878D82A}">
                    <a16:rowId xmlns:a16="http://schemas.microsoft.com/office/drawing/2014/main" val="1880689416"/>
                  </a:ext>
                </a:extLst>
              </a:tr>
              <a:tr h="393321">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EGE ÜNİVERSİTESİ</a:t>
                      </a:r>
                    </a:p>
                  </a:txBody>
                  <a:tcPr/>
                </a:tc>
                <a:tc>
                  <a:txBody>
                    <a:bodyPr/>
                    <a:lstStyle/>
                    <a:p>
                      <a:pPr marL="0" indent="0">
                        <a:lnSpc>
                          <a:spcPct val="100000"/>
                        </a:lnSpc>
                        <a:spcBef>
                          <a:spcPts val="0"/>
                        </a:spcBef>
                        <a:buNone/>
                      </a:pPr>
                      <a:r>
                        <a:rPr lang="tr-TR" sz="1600" b="0" dirty="0"/>
                        <a:t>EGE TEKNOPARK (Firma Sayısı: 120, Kuluçkalık Firmalar: 34)</a:t>
                      </a:r>
                    </a:p>
                  </a:txBody>
                  <a:tcPr/>
                </a:tc>
                <a:extLst>
                  <a:ext uri="{0D108BD9-81ED-4DB2-BD59-A6C34878D82A}">
                    <a16:rowId xmlns:a16="http://schemas.microsoft.com/office/drawing/2014/main" val="2233662906"/>
                  </a:ext>
                </a:extLst>
              </a:tr>
              <a:tr h="431185">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b="0" dirty="0"/>
                        <a:t>EBİLTEM-TTO</a:t>
                      </a:r>
                    </a:p>
                  </a:txBody>
                  <a:tcPr>
                    <a:solidFill>
                      <a:srgbClr val="CBD0DC"/>
                    </a:solidFill>
                  </a:tcPr>
                </a:tc>
                <a:extLst>
                  <a:ext uri="{0D108BD9-81ED-4DB2-BD59-A6C34878D82A}">
                    <a16:rowId xmlns:a16="http://schemas.microsoft.com/office/drawing/2014/main" val="2210406210"/>
                  </a:ext>
                </a:extLst>
              </a:tr>
              <a:tr h="392371">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DOKUZ EYLÜL ÜNİVERSİTESİ</a:t>
                      </a:r>
                    </a:p>
                  </a:txBody>
                  <a:tcPr>
                    <a:solidFill>
                      <a:srgbClr val="E7E9EE"/>
                    </a:solidFill>
                  </a:tcPr>
                </a:tc>
                <a:tc>
                  <a:txBody>
                    <a:bodyPr/>
                    <a:lstStyle/>
                    <a:p>
                      <a:pPr marL="0" indent="0">
                        <a:lnSpc>
                          <a:spcPct val="100000"/>
                        </a:lnSpc>
                        <a:spcBef>
                          <a:spcPts val="0"/>
                        </a:spcBef>
                        <a:buNone/>
                      </a:pPr>
                      <a:r>
                        <a:rPr lang="tr-TR" sz="1600" b="0" dirty="0"/>
                        <a:t>Dokuz Eylül Üniversitesi Teknoparkı - DEPARK (Firma Sayısı: 132) </a:t>
                      </a:r>
                    </a:p>
                  </a:txBody>
                  <a:tcPr>
                    <a:solidFill>
                      <a:srgbClr val="E7E9EE"/>
                    </a:solidFill>
                  </a:tcPr>
                </a:tc>
                <a:extLst>
                  <a:ext uri="{0D108BD9-81ED-4DB2-BD59-A6C34878D82A}">
                    <a16:rowId xmlns:a16="http://schemas.microsoft.com/office/drawing/2014/main" val="1705050683"/>
                  </a:ext>
                </a:extLst>
              </a:tr>
              <a:tr h="392371">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b="0" dirty="0"/>
                        <a:t>Dokuz Eylül Üniversitesi Teknoloji Transfer Ofisi - DETTO</a:t>
                      </a:r>
                    </a:p>
                  </a:txBody>
                  <a:tcPr>
                    <a:solidFill>
                      <a:srgbClr val="E7E9EE"/>
                    </a:solidFill>
                  </a:tcPr>
                </a:tc>
                <a:extLst>
                  <a:ext uri="{0D108BD9-81ED-4DB2-BD59-A6C34878D82A}">
                    <a16:rowId xmlns:a16="http://schemas.microsoft.com/office/drawing/2014/main" val="2077597821"/>
                  </a:ext>
                </a:extLst>
              </a:tr>
              <a:tr h="392371">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İZMİR YÜKSEK TEKNOLOJİ ENSTİTÜSÜ</a:t>
                      </a:r>
                    </a:p>
                  </a:txBody>
                  <a:tcPr/>
                </a:tc>
                <a:tc>
                  <a:txBody>
                    <a:bodyPr/>
                    <a:lstStyle/>
                    <a:p>
                      <a:pPr marL="0" indent="0">
                        <a:lnSpc>
                          <a:spcPct val="100000"/>
                        </a:lnSpc>
                        <a:spcBef>
                          <a:spcPts val="0"/>
                        </a:spcBef>
                        <a:buNone/>
                      </a:pPr>
                      <a:r>
                        <a:rPr lang="tr-TR" sz="1600" dirty="0"/>
                        <a:t>TEKNOPARK İZMİR (Firma Sayısı: 181) </a:t>
                      </a:r>
                    </a:p>
                  </a:txBody>
                  <a:tcPr/>
                </a:tc>
                <a:extLst>
                  <a:ext uri="{0D108BD9-81ED-4DB2-BD59-A6C34878D82A}">
                    <a16:rowId xmlns:a16="http://schemas.microsoft.com/office/drawing/2014/main" val="2976150815"/>
                  </a:ext>
                </a:extLst>
              </a:tr>
              <a:tr h="392371">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Atmosfer Teknoloji Transfer Ofisi</a:t>
                      </a:r>
                    </a:p>
                  </a:txBody>
                  <a:tcPr>
                    <a:solidFill>
                      <a:srgbClr val="CBD0DC"/>
                    </a:solidFill>
                  </a:tcPr>
                </a:tc>
                <a:extLst>
                  <a:ext uri="{0D108BD9-81ED-4DB2-BD59-A6C34878D82A}">
                    <a16:rowId xmlns:a16="http://schemas.microsoft.com/office/drawing/2014/main" val="2199978778"/>
                  </a:ext>
                </a:extLst>
              </a:tr>
            </a:tbl>
          </a:graphicData>
        </a:graphic>
      </p:graphicFrame>
      <p:sp>
        <p:nvSpPr>
          <p:cNvPr id="7" name="Metin kutusu 6">
            <a:extLst>
              <a:ext uri="{FF2B5EF4-FFF2-40B4-BE49-F238E27FC236}">
                <a16:creationId xmlns:a16="http://schemas.microsoft.com/office/drawing/2014/main" id="{A254A6BF-81E4-4A38-9EC7-1E84614040C3}"/>
              </a:ext>
            </a:extLst>
          </p:cNvPr>
          <p:cNvSpPr txBox="1"/>
          <p:nvPr/>
        </p:nvSpPr>
        <p:spPr>
          <a:xfrm>
            <a:off x="838196" y="5288638"/>
            <a:ext cx="10451843" cy="677108"/>
          </a:xfrm>
          <a:prstGeom prst="rect">
            <a:avLst/>
          </a:prstGeom>
          <a:noFill/>
        </p:spPr>
        <p:txBody>
          <a:bodyPr wrap="square" rtlCol="0">
            <a:spAutoFit/>
          </a:bodyPr>
          <a:lstStyle/>
          <a:p>
            <a:r>
              <a:rPr lang="tr-TR" sz="1000" dirty="0">
                <a:hlinkClick r:id="rId2"/>
              </a:rPr>
              <a:t>https://www.depark.com/tr/index.html </a:t>
            </a:r>
            <a:r>
              <a:rPr lang="tr-TR" sz="1000" dirty="0"/>
              <a:t>- </a:t>
            </a:r>
            <a:r>
              <a:rPr lang="tr-TR" sz="1000" dirty="0">
                <a:hlinkClick r:id="rId3"/>
              </a:rPr>
              <a:t>https://www.dokuzeylultto.com/</a:t>
            </a:r>
            <a:r>
              <a:rPr lang="tr-TR" sz="1000" dirty="0"/>
              <a:t> </a:t>
            </a:r>
            <a:r>
              <a:rPr lang="tr-TR" sz="1000" dirty="0">
                <a:hlinkClick r:id="rId4"/>
              </a:rPr>
              <a:t>https://egeteknopark.com.tr</a:t>
            </a:r>
            <a:r>
              <a:rPr lang="tr-TR" sz="1000" dirty="0"/>
              <a:t> - </a:t>
            </a:r>
            <a:r>
              <a:rPr lang="tr-TR" sz="1000" dirty="0">
                <a:hlinkClick r:id="rId5"/>
              </a:rPr>
              <a:t>https://www.bakircay.edu.tr/detay-menu.aspx?id=56</a:t>
            </a:r>
            <a:r>
              <a:rPr lang="tr-TR" sz="1000" dirty="0"/>
              <a:t> - </a:t>
            </a:r>
            <a:r>
              <a:rPr lang="tr-TR" sz="1000" dirty="0">
                <a:hlinkClick r:id="rId6"/>
              </a:rPr>
              <a:t>https://www.bakircay.edu.tr/detay-menu.aspx?id=54</a:t>
            </a:r>
            <a:r>
              <a:rPr lang="tr-TR" sz="1000" dirty="0"/>
              <a:t> - </a:t>
            </a:r>
            <a:r>
              <a:rPr lang="tr-TR" sz="1000" dirty="0">
                <a:hlinkClick r:id="rId7"/>
              </a:rPr>
              <a:t>https://teknoparkizmir.com.tr/tr/</a:t>
            </a:r>
            <a:r>
              <a:rPr lang="tr-TR" sz="1000" dirty="0"/>
              <a:t> </a:t>
            </a:r>
            <a:endParaRPr lang="tr-TR" sz="1000" dirty="0">
              <a:solidFill>
                <a:schemeClr val="accent3">
                  <a:lumMod val="50000"/>
                </a:schemeClr>
              </a:solidFill>
            </a:endParaRPr>
          </a:p>
          <a:p>
            <a:endParaRPr lang="tr-TR" dirty="0"/>
          </a:p>
        </p:txBody>
      </p:sp>
    </p:spTree>
    <p:extLst>
      <p:ext uri="{BB962C8B-B14F-4D97-AF65-F5344CB8AC3E}">
        <p14:creationId xmlns:p14="http://schemas.microsoft.com/office/powerpoint/2010/main" val="3801660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45774D4-ABD4-48E7-B515-B9225E8F2CA4}"/>
              </a:ext>
            </a:extLst>
          </p:cNvPr>
          <p:cNvSpPr>
            <a:spLocks noGrp="1"/>
          </p:cNvSpPr>
          <p:nvPr>
            <p:ph type="title"/>
          </p:nvPr>
        </p:nvSpPr>
        <p:spPr/>
        <p:txBody>
          <a:bodyPr/>
          <a:lstStyle/>
          <a:p>
            <a:r>
              <a:rPr lang="tr-TR" dirty="0"/>
              <a:t>Teknoparklar (2)</a:t>
            </a:r>
          </a:p>
        </p:txBody>
      </p:sp>
      <p:graphicFrame>
        <p:nvGraphicFramePr>
          <p:cNvPr id="7" name="İçerik Yer Tutucusu 6">
            <a:extLst>
              <a:ext uri="{FF2B5EF4-FFF2-40B4-BE49-F238E27FC236}">
                <a16:creationId xmlns:a16="http://schemas.microsoft.com/office/drawing/2014/main" id="{9FE18E94-76B2-4E10-8F4D-8AA6341FA1E3}"/>
              </a:ext>
            </a:extLst>
          </p:cNvPr>
          <p:cNvGraphicFramePr>
            <a:graphicFrameLocks noGrp="1"/>
          </p:cNvGraphicFramePr>
          <p:nvPr>
            <p:ph idx="1"/>
            <p:extLst>
              <p:ext uri="{D42A27DB-BD31-4B8C-83A1-F6EECF244321}">
                <p14:modId xmlns:p14="http://schemas.microsoft.com/office/powerpoint/2010/main" val="2882137615"/>
              </p:ext>
            </p:extLst>
          </p:nvPr>
        </p:nvGraphicFramePr>
        <p:xfrm>
          <a:off x="838200" y="1825625"/>
          <a:ext cx="10515600" cy="1854200"/>
        </p:xfrm>
        <a:graphic>
          <a:graphicData uri="http://schemas.openxmlformats.org/drawingml/2006/table">
            <a:tbl>
              <a:tblPr firstRow="1" bandRow="1">
                <a:tableStyleId>{5C22544A-7EE6-4342-B048-85BDC9FD1C3A}</a:tableStyleId>
              </a:tblPr>
              <a:tblGrid>
                <a:gridCol w="3300046">
                  <a:extLst>
                    <a:ext uri="{9D8B030D-6E8A-4147-A177-3AD203B41FA5}">
                      <a16:colId xmlns:a16="http://schemas.microsoft.com/office/drawing/2014/main" val="2211872236"/>
                    </a:ext>
                  </a:extLst>
                </a:gridCol>
                <a:gridCol w="7215554">
                  <a:extLst>
                    <a:ext uri="{9D8B030D-6E8A-4147-A177-3AD203B41FA5}">
                      <a16:colId xmlns:a16="http://schemas.microsoft.com/office/drawing/2014/main" val="4137574338"/>
                    </a:ext>
                  </a:extLst>
                </a:gridCol>
              </a:tblGrid>
              <a:tr h="370840">
                <a:tc>
                  <a:txBody>
                    <a:bodyPr/>
                    <a:lstStyle/>
                    <a:p>
                      <a:r>
                        <a:rPr lang="tr-TR" sz="1600" dirty="0"/>
                        <a:t>ÜNİVERSİTE ADI</a:t>
                      </a:r>
                    </a:p>
                  </a:txBody>
                  <a:tcPr/>
                </a:tc>
                <a:tc>
                  <a:txBody>
                    <a:bodyPr/>
                    <a:lstStyle/>
                    <a:p>
                      <a:r>
                        <a:rPr lang="tr-TR" sz="1600" dirty="0" smtClean="0"/>
                        <a:t>TEKNOPARK - TTO</a:t>
                      </a:r>
                      <a:endParaRPr lang="tr-TR" sz="1600" dirty="0"/>
                    </a:p>
                  </a:txBody>
                  <a:tcPr/>
                </a:tc>
                <a:extLst>
                  <a:ext uri="{0D108BD9-81ED-4DB2-BD59-A6C34878D82A}">
                    <a16:rowId xmlns:a16="http://schemas.microsoft.com/office/drawing/2014/main" val="23994388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İZMİR KATİP ÇELEBİ ÜNİVERSİTESİ</a:t>
                      </a:r>
                    </a:p>
                  </a:txBody>
                  <a:tcPr/>
                </a:tc>
                <a:tc>
                  <a:txBody>
                    <a:bodyPr/>
                    <a:lstStyle/>
                    <a:p>
                      <a:r>
                        <a:rPr lang="tr-TR" sz="1600" b="0" dirty="0"/>
                        <a:t>Teknoloji Transfer Ofisi</a:t>
                      </a:r>
                    </a:p>
                  </a:txBody>
                  <a:tcPr/>
                </a:tc>
                <a:extLst>
                  <a:ext uri="{0D108BD9-81ED-4DB2-BD59-A6C34878D82A}">
                    <a16:rowId xmlns:a16="http://schemas.microsoft.com/office/drawing/2014/main" val="2954374561"/>
                  </a:ext>
                </a:extLst>
              </a:tr>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İZMİR EKONOMİ ÜNİVERSİTESİ</a:t>
                      </a:r>
                    </a:p>
                  </a:txBody>
                  <a:tcPr>
                    <a:solidFill>
                      <a:srgbClr val="E7E9EE"/>
                    </a:solidFill>
                  </a:tcPr>
                </a:tc>
                <a:tc>
                  <a:txBody>
                    <a:bodyPr/>
                    <a:lstStyle/>
                    <a:p>
                      <a:pPr marL="0" indent="0">
                        <a:lnSpc>
                          <a:spcPct val="100000"/>
                        </a:lnSpc>
                        <a:spcBef>
                          <a:spcPts val="0"/>
                        </a:spcBef>
                        <a:buNone/>
                      </a:pPr>
                      <a:r>
                        <a:rPr lang="tr-TR" sz="1600" dirty="0"/>
                        <a:t>İzmir Bilim ve Teknoloji Parkı Teknoloji Geliştirme Bölgesi - İzmir </a:t>
                      </a:r>
                      <a:r>
                        <a:rPr lang="tr-TR" sz="1600" dirty="0" err="1"/>
                        <a:t>Bilimpark</a:t>
                      </a:r>
                      <a:endParaRPr lang="tr-TR" sz="1600" dirty="0"/>
                    </a:p>
                  </a:txBody>
                  <a:tcPr>
                    <a:solidFill>
                      <a:srgbClr val="E7E9EE"/>
                    </a:solidFill>
                  </a:tcPr>
                </a:tc>
                <a:extLst>
                  <a:ext uri="{0D108BD9-81ED-4DB2-BD59-A6C34878D82A}">
                    <a16:rowId xmlns:a16="http://schemas.microsoft.com/office/drawing/2014/main" val="4293308425"/>
                  </a:ext>
                </a:extLst>
              </a:tr>
              <a:tr h="37084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İzmir Ekonomi Üniversitesi Teknoloji Transfer Ofisi</a:t>
                      </a:r>
                    </a:p>
                  </a:txBody>
                  <a:tcPr>
                    <a:solidFill>
                      <a:srgbClr val="E7E9EE"/>
                    </a:solidFill>
                  </a:tcPr>
                </a:tc>
                <a:extLst>
                  <a:ext uri="{0D108BD9-81ED-4DB2-BD59-A6C34878D82A}">
                    <a16:rowId xmlns:a16="http://schemas.microsoft.com/office/drawing/2014/main" val="485927015"/>
                  </a:ext>
                </a:extLst>
              </a:tr>
              <a:tr h="370840">
                <a:tc>
                  <a:txBody>
                    <a:bodyPr/>
                    <a:lstStyle/>
                    <a:p>
                      <a:pPr marL="0" indent="0">
                        <a:lnSpc>
                          <a:spcPct val="100000"/>
                        </a:lnSpc>
                        <a:spcBef>
                          <a:spcPts val="0"/>
                        </a:spcBef>
                        <a:buNone/>
                      </a:pPr>
                      <a:r>
                        <a:rPr lang="tr-TR" sz="1600" dirty="0"/>
                        <a:t>YAŞAR ÜNİVERSİTESİ </a:t>
                      </a:r>
                    </a:p>
                  </a:txBody>
                  <a:tcPr>
                    <a:solidFill>
                      <a:srgbClr val="CBD0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Bilgi ve Teknoloji Transfer Ofisi</a:t>
                      </a:r>
                    </a:p>
                  </a:txBody>
                  <a:tcPr>
                    <a:solidFill>
                      <a:srgbClr val="CBD0DC"/>
                    </a:solidFill>
                  </a:tcPr>
                </a:tc>
                <a:extLst>
                  <a:ext uri="{0D108BD9-81ED-4DB2-BD59-A6C34878D82A}">
                    <a16:rowId xmlns:a16="http://schemas.microsoft.com/office/drawing/2014/main" val="3325542438"/>
                  </a:ext>
                </a:extLst>
              </a:tr>
            </a:tbl>
          </a:graphicData>
        </a:graphic>
      </p:graphicFrame>
      <p:sp>
        <p:nvSpPr>
          <p:cNvPr id="8" name="Metin kutusu 7">
            <a:extLst>
              <a:ext uri="{FF2B5EF4-FFF2-40B4-BE49-F238E27FC236}">
                <a16:creationId xmlns:a16="http://schemas.microsoft.com/office/drawing/2014/main" id="{B7D815FB-4E64-44D4-B1C4-D0BC412B5B5F}"/>
              </a:ext>
            </a:extLst>
          </p:cNvPr>
          <p:cNvSpPr txBox="1"/>
          <p:nvPr/>
        </p:nvSpPr>
        <p:spPr>
          <a:xfrm>
            <a:off x="735563" y="5393094"/>
            <a:ext cx="10515600" cy="246221"/>
          </a:xfrm>
          <a:prstGeom prst="rect">
            <a:avLst/>
          </a:prstGeom>
          <a:noFill/>
        </p:spPr>
        <p:txBody>
          <a:bodyPr wrap="square" rtlCol="0">
            <a:spAutoFit/>
          </a:bodyPr>
          <a:lstStyle/>
          <a:p>
            <a:r>
              <a:rPr lang="tr-TR" sz="1000" dirty="0">
                <a:hlinkClick r:id="rId2"/>
              </a:rPr>
              <a:t>https://tto.ikcu.edu.tr/</a:t>
            </a:r>
            <a:r>
              <a:rPr lang="tr-TR" sz="1000" dirty="0"/>
              <a:t> -  </a:t>
            </a:r>
            <a:r>
              <a:rPr lang="tr-TR" sz="1000" dirty="0">
                <a:hlinkClick r:id="rId3"/>
              </a:rPr>
              <a:t>http://www.izmirbilimpark.com.tr/</a:t>
            </a:r>
            <a:r>
              <a:rPr lang="tr-TR" sz="1000" dirty="0"/>
              <a:t> - </a:t>
            </a:r>
            <a:r>
              <a:rPr lang="tr-TR" sz="1000" dirty="0">
                <a:hlinkClick r:id="rId4"/>
              </a:rPr>
              <a:t>https://ieutto.izmirekonomi.edu.tr/</a:t>
            </a:r>
            <a:r>
              <a:rPr lang="tr-TR" sz="1000" dirty="0"/>
              <a:t> </a:t>
            </a:r>
            <a:r>
              <a:rPr lang="tr-TR" sz="1000" dirty="0">
                <a:solidFill>
                  <a:schemeClr val="accent1"/>
                </a:solidFill>
              </a:rPr>
              <a:t>- https://btto.yasar.edu.tr/</a:t>
            </a:r>
          </a:p>
        </p:txBody>
      </p:sp>
    </p:spTree>
    <p:extLst>
      <p:ext uri="{BB962C8B-B14F-4D97-AF65-F5344CB8AC3E}">
        <p14:creationId xmlns:p14="http://schemas.microsoft.com/office/powerpoint/2010/main" val="26831913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İZKA Projeleri</a:t>
            </a:r>
          </a:p>
        </p:txBody>
      </p:sp>
      <p:sp>
        <p:nvSpPr>
          <p:cNvPr id="3" name="İçerik Yer Tutucusu 2"/>
          <p:cNvSpPr>
            <a:spLocks noGrp="1"/>
          </p:cNvSpPr>
          <p:nvPr>
            <p:ph idx="1"/>
          </p:nvPr>
        </p:nvSpPr>
        <p:spPr>
          <a:xfrm>
            <a:off x="838200" y="2965938"/>
            <a:ext cx="10515600" cy="3149480"/>
          </a:xfrm>
        </p:spPr>
        <p:txBody>
          <a:bodyPr>
            <a:noAutofit/>
          </a:bodyPr>
          <a:lstStyle/>
          <a:p>
            <a:pPr marL="0" indent="0">
              <a:lnSpc>
                <a:spcPct val="100000"/>
              </a:lnSpc>
              <a:spcBef>
                <a:spcPts val="0"/>
              </a:spcBef>
              <a:buNone/>
            </a:pPr>
            <a:endParaRPr lang="tr-TR" sz="1400" dirty="0" smtClean="0"/>
          </a:p>
          <a:p>
            <a:pPr marL="0" indent="0">
              <a:lnSpc>
                <a:spcPct val="100000"/>
              </a:lnSpc>
              <a:spcBef>
                <a:spcPts val="0"/>
              </a:spcBef>
              <a:buNone/>
            </a:pPr>
            <a:endParaRPr lang="tr-TR" sz="1400" dirty="0" smtClean="0"/>
          </a:p>
          <a:p>
            <a:pPr marL="0" indent="0">
              <a:lnSpc>
                <a:spcPct val="100000"/>
              </a:lnSpc>
              <a:spcBef>
                <a:spcPts val="0"/>
              </a:spcBef>
              <a:buNone/>
            </a:pPr>
            <a:endParaRPr lang="tr-TR" sz="1400" dirty="0" smtClean="0"/>
          </a:p>
          <a:p>
            <a:pPr marL="0" indent="0">
              <a:lnSpc>
                <a:spcPct val="100000"/>
              </a:lnSpc>
              <a:spcBef>
                <a:spcPts val="0"/>
              </a:spcBef>
              <a:buNone/>
            </a:pPr>
            <a:endParaRPr lang="tr-TR" sz="1400" dirty="0" smtClean="0"/>
          </a:p>
          <a:p>
            <a:pPr marL="0" indent="0">
              <a:lnSpc>
                <a:spcPct val="100000"/>
              </a:lnSpc>
              <a:spcBef>
                <a:spcPts val="0"/>
              </a:spcBef>
              <a:buNone/>
            </a:pPr>
            <a:endParaRPr lang="tr-TR" sz="1400" dirty="0" smtClean="0"/>
          </a:p>
          <a:p>
            <a:pPr marL="0" indent="0">
              <a:lnSpc>
                <a:spcPct val="100000"/>
              </a:lnSpc>
              <a:spcBef>
                <a:spcPts val="0"/>
              </a:spcBef>
              <a:buNone/>
            </a:pPr>
            <a:endParaRPr lang="tr-TR" sz="1400" dirty="0" smtClean="0"/>
          </a:p>
          <a:p>
            <a:pPr marL="0" indent="0">
              <a:lnSpc>
                <a:spcPct val="100000"/>
              </a:lnSpc>
              <a:spcBef>
                <a:spcPts val="0"/>
              </a:spcBef>
              <a:buNone/>
            </a:pPr>
            <a:endParaRPr lang="tr-TR" sz="1400" dirty="0" smtClean="0"/>
          </a:p>
        </p:txBody>
      </p:sp>
      <p:graphicFrame>
        <p:nvGraphicFramePr>
          <p:cNvPr id="4" name="Tablo 3"/>
          <p:cNvGraphicFramePr>
            <a:graphicFrameLocks noGrp="1"/>
          </p:cNvGraphicFramePr>
          <p:nvPr>
            <p:extLst>
              <p:ext uri="{D42A27DB-BD31-4B8C-83A1-F6EECF244321}">
                <p14:modId xmlns:p14="http://schemas.microsoft.com/office/powerpoint/2010/main" val="2444114647"/>
              </p:ext>
            </p:extLst>
          </p:nvPr>
        </p:nvGraphicFramePr>
        <p:xfrm>
          <a:off x="838196" y="1811336"/>
          <a:ext cx="10158049" cy="1320800"/>
        </p:xfrm>
        <a:graphic>
          <a:graphicData uri="http://schemas.openxmlformats.org/drawingml/2006/table">
            <a:tbl>
              <a:tblPr firstRow="1" bandRow="1">
                <a:tableStyleId>{5C22544A-7EE6-4342-B048-85BDC9FD1C3A}</a:tableStyleId>
              </a:tblPr>
              <a:tblGrid>
                <a:gridCol w="7016266">
                  <a:extLst>
                    <a:ext uri="{9D8B030D-6E8A-4147-A177-3AD203B41FA5}">
                      <a16:colId xmlns:a16="http://schemas.microsoft.com/office/drawing/2014/main" val="3219190965"/>
                    </a:ext>
                  </a:extLst>
                </a:gridCol>
                <a:gridCol w="3141783">
                  <a:extLst>
                    <a:ext uri="{9D8B030D-6E8A-4147-A177-3AD203B41FA5}">
                      <a16:colId xmlns:a16="http://schemas.microsoft.com/office/drawing/2014/main" val="312432864"/>
                    </a:ext>
                  </a:extLst>
                </a:gridCol>
              </a:tblGrid>
              <a:tr h="370840">
                <a:tc>
                  <a:txBody>
                    <a:bodyPr/>
                    <a:lstStyle/>
                    <a:p>
                      <a:r>
                        <a:rPr lang="tr-TR" sz="1600" dirty="0" smtClean="0"/>
                        <a:t>DEVAM</a:t>
                      </a:r>
                      <a:r>
                        <a:rPr lang="tr-TR" sz="1600" baseline="0" dirty="0" smtClean="0"/>
                        <a:t> EDEN PROJELER</a:t>
                      </a:r>
                      <a:endParaRPr lang="tr-TR" sz="1600" dirty="0"/>
                    </a:p>
                  </a:txBody>
                  <a:tcPr/>
                </a:tc>
                <a:tc>
                  <a:txBody>
                    <a:bodyPr/>
                    <a:lstStyle/>
                    <a:p>
                      <a:r>
                        <a:rPr lang="tr-TR" sz="1600" dirty="0" smtClean="0"/>
                        <a:t>İLGİLİ</a:t>
                      </a:r>
                      <a:r>
                        <a:rPr lang="tr-TR" sz="1600" baseline="0" dirty="0" smtClean="0"/>
                        <a:t> ÜNİVERSİTE</a:t>
                      </a:r>
                      <a:endParaRPr lang="tr-TR" sz="1600" dirty="0"/>
                    </a:p>
                  </a:txBody>
                  <a:tcPr/>
                </a:tc>
                <a:extLst>
                  <a:ext uri="{0D108BD9-81ED-4DB2-BD59-A6C34878D82A}">
                    <a16:rowId xmlns:a16="http://schemas.microsoft.com/office/drawing/2014/main" val="24060636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Rüzgar Enerjisi Meteorolojisi ve Çevresel Koşullandırma Test Analiz Merkezi (RÜZMER)</a:t>
                      </a:r>
                      <a:endParaRPr lang="tr-TR" sz="1600" dirty="0"/>
                    </a:p>
                  </a:txBody>
                  <a:tcPr/>
                </a:tc>
                <a:tc>
                  <a:txBody>
                    <a:bodyPr/>
                    <a:lstStyle/>
                    <a:p>
                      <a:r>
                        <a:rPr lang="tr-TR" sz="1600" dirty="0" smtClean="0"/>
                        <a:t>İzmir Yüksek</a:t>
                      </a:r>
                      <a:r>
                        <a:rPr lang="tr-TR" sz="1600" baseline="0" dirty="0" smtClean="0"/>
                        <a:t> Teknoloji Enstitüsü</a:t>
                      </a:r>
                      <a:endParaRPr lang="tr-TR" sz="1600" dirty="0"/>
                    </a:p>
                  </a:txBody>
                  <a:tcPr/>
                </a:tc>
                <a:extLst>
                  <a:ext uri="{0D108BD9-81ED-4DB2-BD59-A6C34878D82A}">
                    <a16:rowId xmlns:a16="http://schemas.microsoft.com/office/drawing/2014/main" val="68669341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İzmir Tarım Teknoloji Merkezi</a:t>
                      </a:r>
                    </a:p>
                  </a:txBody>
                  <a:tcPr/>
                </a:tc>
                <a:tc>
                  <a:txBody>
                    <a:bodyPr/>
                    <a:lstStyle/>
                    <a:p>
                      <a:r>
                        <a:rPr lang="tr-TR" sz="1600" dirty="0" smtClean="0"/>
                        <a:t>Yaşar Üniversitesi</a:t>
                      </a:r>
                      <a:endParaRPr lang="tr-TR" sz="1600" dirty="0"/>
                    </a:p>
                  </a:txBody>
                  <a:tcPr/>
                </a:tc>
                <a:extLst>
                  <a:ext uri="{0D108BD9-81ED-4DB2-BD59-A6C34878D82A}">
                    <a16:rowId xmlns:a16="http://schemas.microsoft.com/office/drawing/2014/main" val="419173743"/>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989678588"/>
              </p:ext>
            </p:extLst>
          </p:nvPr>
        </p:nvGraphicFramePr>
        <p:xfrm>
          <a:off x="838200" y="3406186"/>
          <a:ext cx="10158047" cy="1483360"/>
        </p:xfrm>
        <a:graphic>
          <a:graphicData uri="http://schemas.openxmlformats.org/drawingml/2006/table">
            <a:tbl>
              <a:tblPr firstRow="1" bandRow="1">
                <a:tableStyleId>{5C22544A-7EE6-4342-B048-85BDC9FD1C3A}</a:tableStyleId>
              </a:tblPr>
              <a:tblGrid>
                <a:gridCol w="7016263">
                  <a:extLst>
                    <a:ext uri="{9D8B030D-6E8A-4147-A177-3AD203B41FA5}">
                      <a16:colId xmlns:a16="http://schemas.microsoft.com/office/drawing/2014/main" val="290331555"/>
                    </a:ext>
                  </a:extLst>
                </a:gridCol>
                <a:gridCol w="3141784">
                  <a:extLst>
                    <a:ext uri="{9D8B030D-6E8A-4147-A177-3AD203B41FA5}">
                      <a16:colId xmlns:a16="http://schemas.microsoft.com/office/drawing/2014/main" val="167837888"/>
                    </a:ext>
                  </a:extLst>
                </a:gridCol>
              </a:tblGrid>
              <a:tr h="370840">
                <a:tc>
                  <a:txBody>
                    <a:bodyPr/>
                    <a:lstStyle/>
                    <a:p>
                      <a:r>
                        <a:rPr lang="tr-TR" sz="1600" dirty="0" smtClean="0"/>
                        <a:t>TAMAMLANAN</a:t>
                      </a:r>
                      <a:r>
                        <a:rPr lang="tr-TR" sz="1600" baseline="0" dirty="0" smtClean="0"/>
                        <a:t> PROJELER</a:t>
                      </a:r>
                      <a:endParaRPr lang="tr-TR" sz="1600" dirty="0"/>
                    </a:p>
                  </a:txBody>
                  <a:tcPr/>
                </a:tc>
                <a:tc>
                  <a:txBody>
                    <a:bodyPr/>
                    <a:lstStyle/>
                    <a:p>
                      <a:r>
                        <a:rPr lang="tr-TR" sz="1600" dirty="0" smtClean="0"/>
                        <a:t>İLGİLİ ÜNİVERSİTE</a:t>
                      </a:r>
                      <a:endParaRPr lang="tr-TR" sz="1600" dirty="0"/>
                    </a:p>
                  </a:txBody>
                  <a:tcPr/>
                </a:tc>
                <a:extLst>
                  <a:ext uri="{0D108BD9-81ED-4DB2-BD59-A6C34878D82A}">
                    <a16:rowId xmlns:a16="http://schemas.microsoft.com/office/drawing/2014/main" val="7521305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Teknik Tekstiller Araştırma ve Uygulama Merkezi (2017)</a:t>
                      </a:r>
                      <a:endParaRPr lang="tr-TR" sz="1600" dirty="0"/>
                    </a:p>
                  </a:txBody>
                  <a:tcPr/>
                </a:tc>
                <a:tc>
                  <a:txBody>
                    <a:bodyPr/>
                    <a:lstStyle/>
                    <a:p>
                      <a:r>
                        <a:rPr lang="tr-TR" sz="1600" dirty="0" smtClean="0"/>
                        <a:t>Dokuz Eylül Üniversitesi</a:t>
                      </a:r>
                      <a:endParaRPr lang="tr-TR" sz="1600" dirty="0"/>
                    </a:p>
                  </a:txBody>
                  <a:tcPr/>
                </a:tc>
                <a:extLst>
                  <a:ext uri="{0D108BD9-81ED-4DB2-BD59-A6C34878D82A}">
                    <a16:rowId xmlns:a16="http://schemas.microsoft.com/office/drawing/2014/main" val="8214127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err="1" smtClean="0"/>
                        <a:t>Biyokütle</a:t>
                      </a:r>
                      <a:r>
                        <a:rPr lang="tr-TR" sz="1600" dirty="0" smtClean="0"/>
                        <a:t> Enerji Sistemleri ve Teknolojileri Merkezi (BESTMER)</a:t>
                      </a:r>
                      <a:r>
                        <a:rPr lang="tr-TR" sz="1600" baseline="0" dirty="0" smtClean="0"/>
                        <a:t> (2017)</a:t>
                      </a:r>
                      <a:endParaRPr lang="tr-TR" sz="1600" dirty="0" smtClean="0"/>
                    </a:p>
                  </a:txBody>
                  <a:tcPr/>
                </a:tc>
                <a:tc>
                  <a:txBody>
                    <a:bodyPr/>
                    <a:lstStyle/>
                    <a:p>
                      <a:r>
                        <a:rPr lang="tr-TR" sz="1600" dirty="0" smtClean="0"/>
                        <a:t>Ege Üniversitesi</a:t>
                      </a:r>
                      <a:endParaRPr lang="tr-TR" sz="1600" dirty="0"/>
                    </a:p>
                  </a:txBody>
                  <a:tcPr/>
                </a:tc>
                <a:extLst>
                  <a:ext uri="{0D108BD9-81ED-4DB2-BD59-A6C34878D82A}">
                    <a16:rowId xmlns:a16="http://schemas.microsoft.com/office/drawing/2014/main" val="15547866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Dış Mekan Süs Bitkileri Genç Fide Üretim Tesisi (2019)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Ege Üniversitesi</a:t>
                      </a:r>
                      <a:endParaRPr lang="tr-TR" sz="1600" dirty="0"/>
                    </a:p>
                  </a:txBody>
                  <a:tcPr/>
                </a:tc>
                <a:extLst>
                  <a:ext uri="{0D108BD9-81ED-4DB2-BD59-A6C34878D82A}">
                    <a16:rowId xmlns:a16="http://schemas.microsoft.com/office/drawing/2014/main" val="4182951439"/>
                  </a:ext>
                </a:extLst>
              </a:tr>
            </a:tbl>
          </a:graphicData>
        </a:graphic>
      </p:graphicFrame>
      <p:sp>
        <p:nvSpPr>
          <p:cNvPr id="6" name="Metin kutusu 5">
            <a:extLst>
              <a:ext uri="{FF2B5EF4-FFF2-40B4-BE49-F238E27FC236}">
                <a16:creationId xmlns:a16="http://schemas.microsoft.com/office/drawing/2014/main" id="{B7D815FB-4E64-44D4-B1C4-D0BC412B5B5F}"/>
              </a:ext>
            </a:extLst>
          </p:cNvPr>
          <p:cNvSpPr txBox="1"/>
          <p:nvPr/>
        </p:nvSpPr>
        <p:spPr>
          <a:xfrm>
            <a:off x="735563" y="5405296"/>
            <a:ext cx="10515600" cy="246221"/>
          </a:xfrm>
          <a:prstGeom prst="rect">
            <a:avLst/>
          </a:prstGeom>
          <a:noFill/>
        </p:spPr>
        <p:txBody>
          <a:bodyPr wrap="square" rtlCol="0">
            <a:spAutoFit/>
          </a:bodyPr>
          <a:lstStyle/>
          <a:p>
            <a:r>
              <a:rPr lang="tr-TR" sz="1000" dirty="0" smtClean="0">
                <a:solidFill>
                  <a:schemeClr val="accent1"/>
                </a:solidFill>
              </a:rPr>
              <a:t>İzmir Kalkınma Ajansı’ndan edinilen bilgi</a:t>
            </a:r>
            <a:endParaRPr lang="tr-TR" sz="1000" dirty="0">
              <a:solidFill>
                <a:schemeClr val="accent1"/>
              </a:solidFill>
            </a:endParaRPr>
          </a:p>
        </p:txBody>
      </p:sp>
    </p:spTree>
    <p:extLst>
      <p:ext uri="{BB962C8B-B14F-4D97-AF65-F5344CB8AC3E}">
        <p14:creationId xmlns:p14="http://schemas.microsoft.com/office/powerpoint/2010/main" val="905229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3430B1C-5EC7-46E6-9B06-D10634E5ABB9}"/>
              </a:ext>
            </a:extLst>
          </p:cNvPr>
          <p:cNvSpPr>
            <a:spLocks noGrp="1"/>
          </p:cNvSpPr>
          <p:nvPr>
            <p:ph type="title"/>
          </p:nvPr>
        </p:nvSpPr>
        <p:spPr>
          <a:xfrm>
            <a:off x="838200" y="365126"/>
            <a:ext cx="8317089" cy="1170598"/>
          </a:xfrm>
        </p:spPr>
        <p:txBody>
          <a:bodyPr>
            <a:normAutofit fontScale="90000"/>
          </a:bodyPr>
          <a:lstStyle/>
          <a:p>
            <a:r>
              <a:rPr lang="tr-TR" sz="4000" dirty="0"/>
              <a:t>2024 Yılı Mekânda </a:t>
            </a:r>
            <a:r>
              <a:rPr lang="tr-TR" sz="4000" dirty="0" err="1"/>
              <a:t>Erişebilirlik</a:t>
            </a:r>
            <a:r>
              <a:rPr lang="tr-TR" sz="4000" dirty="0"/>
              <a:t> Ödülü (Turuncu Bayrak</a:t>
            </a:r>
            <a:r>
              <a:rPr lang="tr-TR" sz="4000" dirty="0" smtClean="0"/>
              <a:t>) (1)</a:t>
            </a:r>
            <a:endParaRPr lang="tr-TR" sz="4000" dirty="0"/>
          </a:p>
        </p:txBody>
      </p:sp>
      <p:graphicFrame>
        <p:nvGraphicFramePr>
          <p:cNvPr id="7" name="İçerik Yer Tutucusu 6">
            <a:extLst>
              <a:ext uri="{FF2B5EF4-FFF2-40B4-BE49-F238E27FC236}">
                <a16:creationId xmlns:a16="http://schemas.microsoft.com/office/drawing/2014/main" id="{44A2F09A-1B63-4913-B9BA-634807B25F42}"/>
              </a:ext>
            </a:extLst>
          </p:cNvPr>
          <p:cNvGraphicFramePr>
            <a:graphicFrameLocks noGrp="1"/>
          </p:cNvGraphicFramePr>
          <p:nvPr>
            <p:ph idx="1"/>
            <p:extLst>
              <p:ext uri="{D42A27DB-BD31-4B8C-83A1-F6EECF244321}">
                <p14:modId xmlns:p14="http://schemas.microsoft.com/office/powerpoint/2010/main" val="4099902849"/>
              </p:ext>
            </p:extLst>
          </p:nvPr>
        </p:nvGraphicFramePr>
        <p:xfrm>
          <a:off x="821497" y="1690688"/>
          <a:ext cx="8333792" cy="3017520"/>
        </p:xfrm>
        <a:graphic>
          <a:graphicData uri="http://schemas.openxmlformats.org/drawingml/2006/table">
            <a:tbl>
              <a:tblPr bandRow="1">
                <a:tableStyleId>{5C22544A-7EE6-4342-B048-85BDC9FD1C3A}</a:tableStyleId>
              </a:tblPr>
              <a:tblGrid>
                <a:gridCol w="2847826">
                  <a:extLst>
                    <a:ext uri="{9D8B030D-6E8A-4147-A177-3AD203B41FA5}">
                      <a16:colId xmlns:a16="http://schemas.microsoft.com/office/drawing/2014/main" val="3681823299"/>
                    </a:ext>
                  </a:extLst>
                </a:gridCol>
                <a:gridCol w="5485966">
                  <a:extLst>
                    <a:ext uri="{9D8B030D-6E8A-4147-A177-3AD203B41FA5}">
                      <a16:colId xmlns:a16="http://schemas.microsoft.com/office/drawing/2014/main" val="784797267"/>
                    </a:ext>
                  </a:extLst>
                </a:gridCol>
              </a:tblGrid>
              <a:tr h="2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chemeClr val="bg1"/>
                          </a:solidFill>
                        </a:rPr>
                        <a:t>ÜNİVERSİTE</a:t>
                      </a:r>
                      <a:endParaRPr lang="tr-TR" sz="1600" b="1" dirty="0">
                        <a:solidFill>
                          <a:schemeClr val="bg1"/>
                        </a:solidFill>
                      </a:endParaRPr>
                    </a:p>
                  </a:txBody>
                  <a:tcPr>
                    <a:solidFill>
                      <a:schemeClr val="accent1"/>
                    </a:solidFill>
                  </a:tcPr>
                </a:tc>
                <a:tc>
                  <a:txBody>
                    <a:bodyPr/>
                    <a:lstStyle/>
                    <a:p>
                      <a:pPr marL="0" indent="0">
                        <a:lnSpc>
                          <a:spcPct val="100000"/>
                        </a:lnSpc>
                        <a:spcBef>
                          <a:spcPts val="0"/>
                        </a:spcBef>
                        <a:buNone/>
                      </a:pPr>
                      <a:r>
                        <a:rPr lang="tr-TR" sz="1600" b="1" dirty="0" smtClean="0">
                          <a:solidFill>
                            <a:schemeClr val="bg1"/>
                          </a:solidFill>
                        </a:rPr>
                        <a:t>MEKÂN</a:t>
                      </a:r>
                      <a:endParaRPr lang="tr-TR" sz="1600" b="1" dirty="0">
                        <a:solidFill>
                          <a:schemeClr val="bg1"/>
                        </a:solidFill>
                      </a:endParaRPr>
                    </a:p>
                  </a:txBody>
                  <a:tcPr>
                    <a:solidFill>
                      <a:schemeClr val="accent1"/>
                    </a:solidFill>
                  </a:tcPr>
                </a:tc>
                <a:extLst>
                  <a:ext uri="{0D108BD9-81ED-4DB2-BD59-A6C34878D82A}">
                    <a16:rowId xmlns:a16="http://schemas.microsoft.com/office/drawing/2014/main" val="495663645"/>
                  </a:ext>
                </a:extLst>
              </a:tr>
              <a:tr h="288000">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EGE ÜNİVERSİTESİ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Tıp Fakültesi Merkez Yemekhanesi</a:t>
                      </a:r>
                    </a:p>
                  </a:txBody>
                  <a:tcPr/>
                </a:tc>
                <a:extLst>
                  <a:ext uri="{0D108BD9-81ED-4DB2-BD59-A6C34878D82A}">
                    <a16:rowId xmlns:a16="http://schemas.microsoft.com/office/drawing/2014/main" val="4190441604"/>
                  </a:ext>
                </a:extLst>
              </a:tr>
              <a:tr h="28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Mühendislik Fakültesi İnşaat Mühendisliği Bölümü</a:t>
                      </a:r>
                    </a:p>
                  </a:txBody>
                  <a:tcPr/>
                </a:tc>
                <a:extLst>
                  <a:ext uri="{0D108BD9-81ED-4DB2-BD59-A6C34878D82A}">
                    <a16:rowId xmlns:a16="http://schemas.microsoft.com/office/drawing/2014/main" val="2178287259"/>
                  </a:ext>
                </a:extLst>
              </a:tr>
              <a:tr h="28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Diş Hekimliği Fakültesi</a:t>
                      </a:r>
                    </a:p>
                  </a:txBody>
                  <a:tcPr/>
                </a:tc>
                <a:extLst>
                  <a:ext uri="{0D108BD9-81ED-4DB2-BD59-A6C34878D82A}">
                    <a16:rowId xmlns:a16="http://schemas.microsoft.com/office/drawing/2014/main" val="839634153"/>
                  </a:ext>
                </a:extLst>
              </a:tr>
              <a:tr h="28800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Karşıyaka Suat Cemile Balcıoğlu Ek Binası</a:t>
                      </a:r>
                    </a:p>
                  </a:txBody>
                  <a:tcPr/>
                </a:tc>
                <a:extLst>
                  <a:ext uri="{0D108BD9-81ED-4DB2-BD59-A6C34878D82A}">
                    <a16:rowId xmlns:a16="http://schemas.microsoft.com/office/drawing/2014/main" val="2741151493"/>
                  </a:ext>
                </a:extLst>
              </a:tr>
              <a:tr h="28800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Merkezi Araştırma Test ve Analiz Laboratuvarı </a:t>
                      </a:r>
                    </a:p>
                  </a:txBody>
                  <a:tcPr/>
                </a:tc>
                <a:extLst>
                  <a:ext uri="{0D108BD9-81ED-4DB2-BD59-A6C34878D82A}">
                    <a16:rowId xmlns:a16="http://schemas.microsoft.com/office/drawing/2014/main" val="2351705633"/>
                  </a:ext>
                </a:extLst>
              </a:tr>
              <a:tr h="28800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Uygulama ve Araştırma Merkezi</a:t>
                      </a:r>
                    </a:p>
                  </a:txBody>
                  <a:tcPr/>
                </a:tc>
                <a:extLst>
                  <a:ext uri="{0D108BD9-81ED-4DB2-BD59-A6C34878D82A}">
                    <a16:rowId xmlns:a16="http://schemas.microsoft.com/office/drawing/2014/main" val="1386995597"/>
                  </a:ext>
                </a:extLst>
              </a:tr>
              <a:tr h="28800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İktisadi ve İdari Bilimler Fakültesi</a:t>
                      </a:r>
                    </a:p>
                  </a:txBody>
                  <a:tcPr/>
                </a:tc>
                <a:extLst>
                  <a:ext uri="{0D108BD9-81ED-4DB2-BD59-A6C34878D82A}">
                    <a16:rowId xmlns:a16="http://schemas.microsoft.com/office/drawing/2014/main" val="2441294767"/>
                  </a:ext>
                </a:extLst>
              </a:tr>
              <a:tr h="28800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İletişim Fakültesi</a:t>
                      </a:r>
                    </a:p>
                  </a:txBody>
                  <a:tcPr/>
                </a:tc>
                <a:extLst>
                  <a:ext uri="{0D108BD9-81ED-4DB2-BD59-A6C34878D82A}">
                    <a16:rowId xmlns:a16="http://schemas.microsoft.com/office/drawing/2014/main" val="3562515012"/>
                  </a:ext>
                </a:extLst>
              </a:tr>
            </a:tbl>
          </a:graphicData>
        </a:graphic>
      </p:graphicFrame>
    </p:spTree>
    <p:extLst>
      <p:ext uri="{BB962C8B-B14F-4D97-AF65-F5344CB8AC3E}">
        <p14:creationId xmlns:p14="http://schemas.microsoft.com/office/powerpoint/2010/main" val="4140691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3430B1C-5EC7-46E6-9B06-D10634E5ABB9}"/>
              </a:ext>
            </a:extLst>
          </p:cNvPr>
          <p:cNvSpPr>
            <a:spLocks noGrp="1"/>
          </p:cNvSpPr>
          <p:nvPr>
            <p:ph type="title"/>
          </p:nvPr>
        </p:nvSpPr>
        <p:spPr>
          <a:xfrm>
            <a:off x="838200" y="365126"/>
            <a:ext cx="8317089" cy="1170598"/>
          </a:xfrm>
        </p:spPr>
        <p:txBody>
          <a:bodyPr>
            <a:normAutofit fontScale="90000"/>
          </a:bodyPr>
          <a:lstStyle/>
          <a:p>
            <a:r>
              <a:rPr lang="tr-TR" sz="4000" dirty="0"/>
              <a:t>2024 Yılı Mekânda </a:t>
            </a:r>
            <a:r>
              <a:rPr lang="tr-TR" sz="4000" dirty="0" err="1"/>
              <a:t>Erişebilirlik</a:t>
            </a:r>
            <a:r>
              <a:rPr lang="tr-TR" sz="4000" dirty="0"/>
              <a:t> Ödülü (Turuncu Bayrak</a:t>
            </a:r>
            <a:r>
              <a:rPr lang="tr-TR" sz="4000" dirty="0" smtClean="0"/>
              <a:t>) (2)</a:t>
            </a:r>
            <a:endParaRPr lang="tr-TR" sz="4000" dirty="0"/>
          </a:p>
        </p:txBody>
      </p:sp>
      <p:graphicFrame>
        <p:nvGraphicFramePr>
          <p:cNvPr id="7" name="İçerik Yer Tutucusu 6">
            <a:extLst>
              <a:ext uri="{FF2B5EF4-FFF2-40B4-BE49-F238E27FC236}">
                <a16:creationId xmlns:a16="http://schemas.microsoft.com/office/drawing/2014/main" id="{44A2F09A-1B63-4913-B9BA-634807B25F42}"/>
              </a:ext>
            </a:extLst>
          </p:cNvPr>
          <p:cNvGraphicFramePr>
            <a:graphicFrameLocks noGrp="1"/>
          </p:cNvGraphicFramePr>
          <p:nvPr>
            <p:ph idx="1"/>
            <p:extLst>
              <p:ext uri="{D42A27DB-BD31-4B8C-83A1-F6EECF244321}">
                <p14:modId xmlns:p14="http://schemas.microsoft.com/office/powerpoint/2010/main" val="2044684907"/>
              </p:ext>
            </p:extLst>
          </p:nvPr>
        </p:nvGraphicFramePr>
        <p:xfrm>
          <a:off x="821497" y="1690688"/>
          <a:ext cx="8333792" cy="2011680"/>
        </p:xfrm>
        <a:graphic>
          <a:graphicData uri="http://schemas.openxmlformats.org/drawingml/2006/table">
            <a:tbl>
              <a:tblPr bandRow="1">
                <a:tableStyleId>{5C22544A-7EE6-4342-B048-85BDC9FD1C3A}</a:tableStyleId>
              </a:tblPr>
              <a:tblGrid>
                <a:gridCol w="2847826">
                  <a:extLst>
                    <a:ext uri="{9D8B030D-6E8A-4147-A177-3AD203B41FA5}">
                      <a16:colId xmlns:a16="http://schemas.microsoft.com/office/drawing/2014/main" val="3681823299"/>
                    </a:ext>
                  </a:extLst>
                </a:gridCol>
                <a:gridCol w="5485966">
                  <a:extLst>
                    <a:ext uri="{9D8B030D-6E8A-4147-A177-3AD203B41FA5}">
                      <a16:colId xmlns:a16="http://schemas.microsoft.com/office/drawing/2014/main" val="784797267"/>
                    </a:ext>
                  </a:extLst>
                </a:gridCol>
              </a:tblGrid>
              <a:tr h="2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chemeClr val="bg1"/>
                          </a:solidFill>
                        </a:rPr>
                        <a:t>ÜNİVERSİTE</a:t>
                      </a:r>
                      <a:endParaRPr lang="tr-TR" sz="1600" b="1" dirty="0">
                        <a:solidFill>
                          <a:schemeClr val="bg1"/>
                        </a:solidFill>
                      </a:endParaRPr>
                    </a:p>
                  </a:txBody>
                  <a:tcPr>
                    <a:solidFill>
                      <a:schemeClr val="accent1"/>
                    </a:solidFill>
                  </a:tcPr>
                </a:tc>
                <a:tc>
                  <a:txBody>
                    <a:bodyPr/>
                    <a:lstStyle/>
                    <a:p>
                      <a:pPr marL="0" indent="0">
                        <a:lnSpc>
                          <a:spcPct val="100000"/>
                        </a:lnSpc>
                        <a:spcBef>
                          <a:spcPts val="0"/>
                        </a:spcBef>
                        <a:buNone/>
                      </a:pPr>
                      <a:r>
                        <a:rPr lang="tr-TR" sz="1600" b="1" dirty="0" smtClean="0">
                          <a:solidFill>
                            <a:schemeClr val="bg1"/>
                          </a:solidFill>
                        </a:rPr>
                        <a:t>MEKÂN</a:t>
                      </a:r>
                      <a:endParaRPr lang="tr-TR" sz="1600" b="1" dirty="0">
                        <a:solidFill>
                          <a:schemeClr val="bg1"/>
                        </a:solidFill>
                      </a:endParaRPr>
                    </a:p>
                  </a:txBody>
                  <a:tcPr>
                    <a:solidFill>
                      <a:schemeClr val="accent1"/>
                    </a:solidFill>
                  </a:tcPr>
                </a:tc>
                <a:extLst>
                  <a:ext uri="{0D108BD9-81ED-4DB2-BD59-A6C34878D82A}">
                    <a16:rowId xmlns:a16="http://schemas.microsoft.com/office/drawing/2014/main" val="495663645"/>
                  </a:ext>
                </a:extLst>
              </a:tr>
              <a:tr h="28800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DOKUZ EYLÜL ÜNİVERSİTESİ</a:t>
                      </a:r>
                    </a:p>
                  </a:txBody>
                  <a:tcPr/>
                </a:tc>
                <a:tc>
                  <a:txBody>
                    <a:bodyPr/>
                    <a:lstStyle/>
                    <a:p>
                      <a:r>
                        <a:rPr lang="tr-TR" sz="1600" b="0" dirty="0"/>
                        <a:t>Efes Meslek Yüksekokulu</a:t>
                      </a:r>
                    </a:p>
                  </a:txBody>
                  <a:tcPr/>
                </a:tc>
                <a:extLst>
                  <a:ext uri="{0D108BD9-81ED-4DB2-BD59-A6C34878D82A}">
                    <a16:rowId xmlns:a16="http://schemas.microsoft.com/office/drawing/2014/main" val="974757631"/>
                  </a:ext>
                </a:extLst>
              </a:tr>
              <a:tr h="288000">
                <a:tc vMerge="1">
                  <a:txBody>
                    <a:bodyPr/>
                    <a:lstStyle/>
                    <a:p>
                      <a:endParaRPr lang="tr-TR" dirty="0"/>
                    </a:p>
                  </a:txBody>
                  <a:tcPr/>
                </a:tc>
                <a:tc>
                  <a:txBody>
                    <a:bodyPr/>
                    <a:lstStyle/>
                    <a:p>
                      <a:r>
                        <a:rPr lang="tr-TR" sz="1600" b="0" dirty="0" smtClean="0"/>
                        <a:t>BEF </a:t>
                      </a:r>
                      <a:r>
                        <a:rPr lang="tr-TR" sz="1600" b="0" dirty="0"/>
                        <a:t>Reşat </a:t>
                      </a:r>
                      <a:r>
                        <a:rPr lang="tr-TR" sz="1600" b="0" dirty="0" err="1"/>
                        <a:t>Postacıoğlu</a:t>
                      </a:r>
                      <a:r>
                        <a:rPr lang="tr-TR" sz="1600" b="0" dirty="0"/>
                        <a:t> Konferans Salonu</a:t>
                      </a:r>
                    </a:p>
                  </a:txBody>
                  <a:tcPr/>
                </a:tc>
                <a:extLst>
                  <a:ext uri="{0D108BD9-81ED-4DB2-BD59-A6C34878D82A}">
                    <a16:rowId xmlns:a16="http://schemas.microsoft.com/office/drawing/2014/main" val="1788932440"/>
                  </a:ext>
                </a:extLst>
              </a:tr>
              <a:tr h="288000">
                <a:tc vMerge="1">
                  <a:txBody>
                    <a:bodyPr/>
                    <a:lstStyle/>
                    <a:p>
                      <a:endParaRPr lang="tr-TR" dirty="0"/>
                    </a:p>
                  </a:txBody>
                  <a:tcPr/>
                </a:tc>
                <a:tc>
                  <a:txBody>
                    <a:bodyPr/>
                    <a:lstStyle/>
                    <a:p>
                      <a:r>
                        <a:rPr lang="tr-TR" sz="1600" dirty="0"/>
                        <a:t>Fen Fakültesi </a:t>
                      </a:r>
                    </a:p>
                  </a:txBody>
                  <a:tcPr/>
                </a:tc>
                <a:extLst>
                  <a:ext uri="{0D108BD9-81ED-4DB2-BD59-A6C34878D82A}">
                    <a16:rowId xmlns:a16="http://schemas.microsoft.com/office/drawing/2014/main" val="824358340"/>
                  </a:ext>
                </a:extLst>
              </a:tr>
              <a:tr h="288000">
                <a:tc vMerge="1">
                  <a:txBody>
                    <a:bodyPr/>
                    <a:lstStyle/>
                    <a:p>
                      <a:endParaRPr lang="tr-TR" dirty="0"/>
                    </a:p>
                  </a:txBody>
                  <a:tcPr/>
                </a:tc>
                <a:tc>
                  <a:txBody>
                    <a:bodyPr/>
                    <a:lstStyle/>
                    <a:p>
                      <a:r>
                        <a:rPr lang="tr-TR" sz="1600" dirty="0"/>
                        <a:t>Tınaztepe Polikliniği</a:t>
                      </a:r>
                    </a:p>
                  </a:txBody>
                  <a:tcPr/>
                </a:tc>
                <a:extLst>
                  <a:ext uri="{0D108BD9-81ED-4DB2-BD59-A6C34878D82A}">
                    <a16:rowId xmlns:a16="http://schemas.microsoft.com/office/drawing/2014/main" val="67425607"/>
                  </a:ext>
                </a:extLst>
              </a:tr>
              <a:tr h="288000">
                <a:tc vMerge="1">
                  <a:txBody>
                    <a:bodyPr/>
                    <a:lstStyle/>
                    <a:p>
                      <a:endParaRPr lang="tr-TR" dirty="0"/>
                    </a:p>
                  </a:txBody>
                  <a:tcPr/>
                </a:tc>
                <a:tc>
                  <a:txBody>
                    <a:bodyPr/>
                    <a:lstStyle/>
                    <a:p>
                      <a:r>
                        <a:rPr lang="tr-TR" sz="1600" dirty="0"/>
                        <a:t>Sabancı Kültür Sarayı</a:t>
                      </a:r>
                    </a:p>
                  </a:txBody>
                  <a:tcPr/>
                </a:tc>
                <a:extLst>
                  <a:ext uri="{0D108BD9-81ED-4DB2-BD59-A6C34878D82A}">
                    <a16:rowId xmlns:a16="http://schemas.microsoft.com/office/drawing/2014/main" val="988456171"/>
                  </a:ext>
                </a:extLst>
              </a:tr>
            </a:tbl>
          </a:graphicData>
        </a:graphic>
      </p:graphicFrame>
      <p:sp>
        <p:nvSpPr>
          <p:cNvPr id="4" name="Metin kutusu 3">
            <a:extLst>
              <a:ext uri="{FF2B5EF4-FFF2-40B4-BE49-F238E27FC236}">
                <a16:creationId xmlns:a16="http://schemas.microsoft.com/office/drawing/2014/main" id="{7AC05C96-4871-48E0-BE33-EAD38C3B3EFE}"/>
              </a:ext>
            </a:extLst>
          </p:cNvPr>
          <p:cNvSpPr txBox="1"/>
          <p:nvPr/>
        </p:nvSpPr>
        <p:spPr>
          <a:xfrm>
            <a:off x="735565" y="5410717"/>
            <a:ext cx="10237236" cy="230832"/>
          </a:xfrm>
          <a:prstGeom prst="rect">
            <a:avLst/>
          </a:prstGeom>
          <a:noFill/>
        </p:spPr>
        <p:txBody>
          <a:bodyPr wrap="square" rtlCol="0">
            <a:spAutoFit/>
          </a:bodyPr>
          <a:lstStyle/>
          <a:p>
            <a:r>
              <a:rPr lang="tr-TR" sz="900" dirty="0">
                <a:solidFill>
                  <a:schemeClr val="accent1"/>
                </a:solidFill>
              </a:rPr>
              <a:t>https://www.yok.gov.tr/HaberBelgeleri/Haber%20%c4%b0%c3%a7erisindeki%20Belgeler/Dosyalar/2024/2024-engelsiz-universite-odulleri-odul-alanlar.pdf</a:t>
            </a:r>
          </a:p>
        </p:txBody>
      </p:sp>
    </p:spTree>
    <p:extLst>
      <p:ext uri="{BB962C8B-B14F-4D97-AF65-F5344CB8AC3E}">
        <p14:creationId xmlns:p14="http://schemas.microsoft.com/office/powerpoint/2010/main" val="2185311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3148E91-3CB8-47B3-ADB0-033546B3E07A}"/>
              </a:ext>
            </a:extLst>
          </p:cNvPr>
          <p:cNvSpPr>
            <a:spLocks noGrp="1"/>
          </p:cNvSpPr>
          <p:nvPr>
            <p:ph type="title"/>
          </p:nvPr>
        </p:nvSpPr>
        <p:spPr/>
        <p:txBody>
          <a:bodyPr>
            <a:normAutofit fontScale="90000"/>
          </a:bodyPr>
          <a:lstStyle/>
          <a:p>
            <a:r>
              <a:rPr lang="tr-TR" dirty="0"/>
              <a:t/>
            </a:r>
            <a:br>
              <a:rPr lang="tr-TR" dirty="0"/>
            </a:br>
            <a:r>
              <a:rPr lang="tr-TR" dirty="0"/>
              <a:t>2024 Yılı Eğitimde </a:t>
            </a:r>
            <a:r>
              <a:rPr lang="tr-TR" dirty="0" err="1"/>
              <a:t>Erişebilirlik</a:t>
            </a:r>
            <a:r>
              <a:rPr lang="tr-TR" dirty="0"/>
              <a:t> Ödülü (Yeşil Bayrak)</a:t>
            </a:r>
            <a:br>
              <a:rPr lang="tr-TR" dirty="0"/>
            </a:br>
            <a:endParaRPr lang="tr-TR" dirty="0"/>
          </a:p>
        </p:txBody>
      </p:sp>
      <p:graphicFrame>
        <p:nvGraphicFramePr>
          <p:cNvPr id="4" name="Tablo 3">
            <a:extLst>
              <a:ext uri="{FF2B5EF4-FFF2-40B4-BE49-F238E27FC236}">
                <a16:creationId xmlns:a16="http://schemas.microsoft.com/office/drawing/2014/main" id="{00CC714E-296B-4911-AEF9-C9C36541BB5B}"/>
              </a:ext>
            </a:extLst>
          </p:cNvPr>
          <p:cNvGraphicFramePr>
            <a:graphicFrameLocks noGrp="1"/>
          </p:cNvGraphicFramePr>
          <p:nvPr>
            <p:extLst>
              <p:ext uri="{D42A27DB-BD31-4B8C-83A1-F6EECF244321}">
                <p14:modId xmlns:p14="http://schemas.microsoft.com/office/powerpoint/2010/main" val="1369308810"/>
              </p:ext>
            </p:extLst>
          </p:nvPr>
        </p:nvGraphicFramePr>
        <p:xfrm>
          <a:off x="838200" y="1820677"/>
          <a:ext cx="8188569" cy="2705448"/>
        </p:xfrm>
        <a:graphic>
          <a:graphicData uri="http://schemas.openxmlformats.org/drawingml/2006/table">
            <a:tbl>
              <a:tblPr bandRow="1">
                <a:tableStyleId>{5C22544A-7EE6-4342-B048-85BDC9FD1C3A}</a:tableStyleId>
              </a:tblPr>
              <a:tblGrid>
                <a:gridCol w="3132624">
                  <a:extLst>
                    <a:ext uri="{9D8B030D-6E8A-4147-A177-3AD203B41FA5}">
                      <a16:colId xmlns:a16="http://schemas.microsoft.com/office/drawing/2014/main" val="3977239120"/>
                    </a:ext>
                  </a:extLst>
                </a:gridCol>
                <a:gridCol w="5055945">
                  <a:extLst>
                    <a:ext uri="{9D8B030D-6E8A-4147-A177-3AD203B41FA5}">
                      <a16:colId xmlns:a16="http://schemas.microsoft.com/office/drawing/2014/main" val="4263216589"/>
                    </a:ext>
                  </a:extLst>
                </a:gridCol>
              </a:tblGrid>
              <a:tr h="3868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chemeClr val="bg1"/>
                          </a:solidFill>
                        </a:rPr>
                        <a:t>ÜNİVERSİTE</a:t>
                      </a:r>
                      <a:endParaRPr lang="tr-TR" sz="1600" b="1" dirty="0">
                        <a:solidFill>
                          <a:schemeClr val="bg1"/>
                        </a:solidFill>
                      </a:endParaRPr>
                    </a:p>
                  </a:txBody>
                  <a:tcPr>
                    <a:solidFill>
                      <a:schemeClr val="accent1"/>
                    </a:solidFill>
                  </a:tcPr>
                </a:tc>
                <a:tc>
                  <a:txBody>
                    <a:bodyPr/>
                    <a:lstStyle/>
                    <a:p>
                      <a:pPr marL="0" indent="0">
                        <a:lnSpc>
                          <a:spcPct val="100000"/>
                        </a:lnSpc>
                        <a:spcBef>
                          <a:spcPts val="0"/>
                        </a:spcBef>
                        <a:buNone/>
                      </a:pPr>
                      <a:r>
                        <a:rPr lang="tr-TR" sz="1600" b="1" dirty="0" smtClean="0">
                          <a:solidFill>
                            <a:schemeClr val="bg1"/>
                          </a:solidFill>
                        </a:rPr>
                        <a:t>BİRİM</a:t>
                      </a:r>
                      <a:endParaRPr lang="tr-TR" sz="1600" b="1" dirty="0">
                        <a:solidFill>
                          <a:schemeClr val="bg1"/>
                        </a:solidFill>
                      </a:endParaRPr>
                    </a:p>
                  </a:txBody>
                  <a:tcPr>
                    <a:solidFill>
                      <a:schemeClr val="accent1"/>
                    </a:solidFill>
                  </a:tcPr>
                </a:tc>
                <a:extLst>
                  <a:ext uri="{0D108BD9-81ED-4DB2-BD59-A6C34878D82A}">
                    <a16:rowId xmlns:a16="http://schemas.microsoft.com/office/drawing/2014/main" val="1037645929"/>
                  </a:ext>
                </a:extLst>
              </a:tr>
              <a:tr h="386862">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EGE ÜNİVERSİTESİ</a:t>
                      </a:r>
                    </a:p>
                  </a:txBody>
                  <a:tcPr>
                    <a:solidFill>
                      <a:srgbClr val="CBD0DC"/>
                    </a:solidFill>
                  </a:tcPr>
                </a:tc>
                <a:tc>
                  <a:txBody>
                    <a:bodyPr/>
                    <a:lstStyle/>
                    <a:p>
                      <a:r>
                        <a:rPr lang="tr-TR" sz="1600" dirty="0"/>
                        <a:t>Emel Akın Meslek Yüksekokulu</a:t>
                      </a:r>
                    </a:p>
                  </a:txBody>
                  <a:tcPr>
                    <a:solidFill>
                      <a:srgbClr val="CBD0DC"/>
                    </a:solidFill>
                  </a:tcPr>
                </a:tc>
                <a:extLst>
                  <a:ext uri="{0D108BD9-81ED-4DB2-BD59-A6C34878D82A}">
                    <a16:rowId xmlns:a16="http://schemas.microsoft.com/office/drawing/2014/main" val="3485682915"/>
                  </a:ext>
                </a:extLst>
              </a:tr>
              <a:tr h="375138">
                <a:tc vMerge="1">
                  <a:txBody>
                    <a:bodyPr/>
                    <a:lstStyle/>
                    <a:p>
                      <a:endParaRPr lang="tr-TR" sz="1800" dirty="0"/>
                    </a:p>
                  </a:txBody>
                  <a:tcPr/>
                </a:tc>
                <a:tc>
                  <a:txBody>
                    <a:bodyPr/>
                    <a:lstStyle/>
                    <a:p>
                      <a:r>
                        <a:rPr lang="tr-TR" sz="1600" dirty="0"/>
                        <a:t>İletişim Fakültesi </a:t>
                      </a:r>
                    </a:p>
                  </a:txBody>
                  <a:tcPr>
                    <a:solidFill>
                      <a:srgbClr val="CBD0DC"/>
                    </a:solidFill>
                  </a:tcPr>
                </a:tc>
                <a:extLst>
                  <a:ext uri="{0D108BD9-81ED-4DB2-BD59-A6C34878D82A}">
                    <a16:rowId xmlns:a16="http://schemas.microsoft.com/office/drawing/2014/main" val="36981189"/>
                  </a:ext>
                </a:extLst>
              </a:tr>
              <a:tr h="386862">
                <a:tc vMerge="1">
                  <a:txBody>
                    <a:bodyPr/>
                    <a:lstStyle/>
                    <a:p>
                      <a:endParaRPr lang="tr-TR" sz="1800" dirty="0"/>
                    </a:p>
                  </a:txBody>
                  <a:tcPr/>
                </a:tc>
                <a:tc>
                  <a:txBody>
                    <a:bodyPr/>
                    <a:lstStyle/>
                    <a:p>
                      <a:r>
                        <a:rPr lang="tr-TR" sz="1600" dirty="0"/>
                        <a:t>Yabancı Diller Yüksekokulu</a:t>
                      </a:r>
                    </a:p>
                  </a:txBody>
                  <a:tcPr>
                    <a:solidFill>
                      <a:srgbClr val="CBD0DC"/>
                    </a:solidFill>
                  </a:tcPr>
                </a:tc>
                <a:extLst>
                  <a:ext uri="{0D108BD9-81ED-4DB2-BD59-A6C34878D82A}">
                    <a16:rowId xmlns:a16="http://schemas.microsoft.com/office/drawing/2014/main" val="2653988158"/>
                  </a:ext>
                </a:extLst>
              </a:tr>
              <a:tr h="386862">
                <a:tc rowSpan="2">
                  <a:txBody>
                    <a:bodyPr/>
                    <a:lstStyle/>
                    <a:p>
                      <a:r>
                        <a:rPr lang="tr-TR" sz="1600" dirty="0"/>
                        <a:t>DOKUZ EYLÜL ÜNİVERSİTESİ</a:t>
                      </a:r>
                    </a:p>
                  </a:txBody>
                  <a:tcPr>
                    <a:solidFill>
                      <a:srgbClr val="E7E9EE"/>
                    </a:solidFill>
                  </a:tcPr>
                </a:tc>
                <a:tc>
                  <a:txBody>
                    <a:bodyPr/>
                    <a:lstStyle/>
                    <a:p>
                      <a:r>
                        <a:rPr lang="tr-TR" sz="1600" dirty="0"/>
                        <a:t>Fen Fakültesi</a:t>
                      </a:r>
                    </a:p>
                  </a:txBody>
                  <a:tcPr>
                    <a:solidFill>
                      <a:srgbClr val="E7E9EE"/>
                    </a:solidFill>
                  </a:tcPr>
                </a:tc>
                <a:extLst>
                  <a:ext uri="{0D108BD9-81ED-4DB2-BD59-A6C34878D82A}">
                    <a16:rowId xmlns:a16="http://schemas.microsoft.com/office/drawing/2014/main" val="3807254058"/>
                  </a:ext>
                </a:extLst>
              </a:tr>
              <a:tr h="386862">
                <a:tc vMerge="1">
                  <a:txBody>
                    <a:bodyPr/>
                    <a:lstStyle/>
                    <a:p>
                      <a:endParaRPr lang="tr-TR" dirty="0"/>
                    </a:p>
                  </a:txBody>
                  <a:tcPr>
                    <a:solidFill>
                      <a:srgbClr val="E7E9EE"/>
                    </a:solidFill>
                  </a:tcPr>
                </a:tc>
                <a:tc>
                  <a:txBody>
                    <a:bodyPr/>
                    <a:lstStyle/>
                    <a:p>
                      <a:r>
                        <a:rPr lang="tr-TR" sz="1600" dirty="0"/>
                        <a:t>Efes Meslek Yüksekokulu</a:t>
                      </a:r>
                    </a:p>
                  </a:txBody>
                  <a:tcPr>
                    <a:solidFill>
                      <a:srgbClr val="E7E9EE"/>
                    </a:solidFill>
                  </a:tcPr>
                </a:tc>
                <a:extLst>
                  <a:ext uri="{0D108BD9-81ED-4DB2-BD59-A6C34878D82A}">
                    <a16:rowId xmlns:a16="http://schemas.microsoft.com/office/drawing/2014/main" val="3232401632"/>
                  </a:ext>
                </a:extLst>
              </a:tr>
              <a:tr h="396000">
                <a:tc>
                  <a:txBody>
                    <a:bodyPr/>
                    <a:lstStyle/>
                    <a:p>
                      <a:r>
                        <a:rPr lang="tr-TR" sz="1600" dirty="0">
                          <a:latin typeface="+mn-lt"/>
                        </a:rPr>
                        <a:t>İZMİR EKONOMİ ÜNİVERSİTESİ </a:t>
                      </a:r>
                    </a:p>
                  </a:txBody>
                  <a:tcPr>
                    <a:solidFill>
                      <a:srgbClr val="CBD0DC"/>
                    </a:solidFill>
                  </a:tcPr>
                </a:tc>
                <a:tc>
                  <a:txBody>
                    <a:bodyPr/>
                    <a:lstStyle/>
                    <a:p>
                      <a:r>
                        <a:rPr lang="tr-TR" sz="1600" dirty="0">
                          <a:latin typeface="+mn-lt"/>
                        </a:rPr>
                        <a:t>Sağlık Bilimleri Fakültesi</a:t>
                      </a:r>
                    </a:p>
                  </a:txBody>
                  <a:tcPr>
                    <a:solidFill>
                      <a:srgbClr val="CBD0DC"/>
                    </a:solidFill>
                  </a:tcPr>
                </a:tc>
                <a:extLst>
                  <a:ext uri="{0D108BD9-81ED-4DB2-BD59-A6C34878D82A}">
                    <a16:rowId xmlns:a16="http://schemas.microsoft.com/office/drawing/2014/main" val="1829260900"/>
                  </a:ext>
                </a:extLst>
              </a:tr>
            </a:tbl>
          </a:graphicData>
        </a:graphic>
      </p:graphicFrame>
      <p:sp>
        <p:nvSpPr>
          <p:cNvPr id="5" name="Metin kutusu 4">
            <a:extLst>
              <a:ext uri="{FF2B5EF4-FFF2-40B4-BE49-F238E27FC236}">
                <a16:creationId xmlns:a16="http://schemas.microsoft.com/office/drawing/2014/main" id="{7AC05C96-4871-48E0-BE33-EAD38C3B3EFE}"/>
              </a:ext>
            </a:extLst>
          </p:cNvPr>
          <p:cNvSpPr txBox="1"/>
          <p:nvPr/>
        </p:nvSpPr>
        <p:spPr>
          <a:xfrm>
            <a:off x="735565" y="5410717"/>
            <a:ext cx="10237236" cy="230832"/>
          </a:xfrm>
          <a:prstGeom prst="rect">
            <a:avLst/>
          </a:prstGeom>
          <a:noFill/>
        </p:spPr>
        <p:txBody>
          <a:bodyPr wrap="square" rtlCol="0">
            <a:spAutoFit/>
          </a:bodyPr>
          <a:lstStyle/>
          <a:p>
            <a:r>
              <a:rPr lang="tr-TR" sz="900" dirty="0">
                <a:solidFill>
                  <a:schemeClr val="accent1"/>
                </a:solidFill>
              </a:rPr>
              <a:t>https://www.yok.gov.tr/HaberBelgeleri/Haber%20%c4%b0%c3%a7erisindeki%20Belgeler/Dosyalar/2024/2024-engelsiz-universite-odulleri-odul-alanlar.pdf</a:t>
            </a:r>
          </a:p>
        </p:txBody>
      </p:sp>
    </p:spTree>
    <p:extLst>
      <p:ext uri="{BB962C8B-B14F-4D97-AF65-F5344CB8AC3E}">
        <p14:creationId xmlns:p14="http://schemas.microsoft.com/office/powerpoint/2010/main" val="22479243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6BC1E82-F670-46F5-B73D-2BE7FBA07C3A}"/>
              </a:ext>
            </a:extLst>
          </p:cNvPr>
          <p:cNvSpPr>
            <a:spLocks noGrp="1"/>
          </p:cNvSpPr>
          <p:nvPr>
            <p:ph type="title"/>
          </p:nvPr>
        </p:nvSpPr>
        <p:spPr/>
        <p:txBody>
          <a:bodyPr>
            <a:normAutofit fontScale="90000"/>
          </a:bodyPr>
          <a:lstStyle/>
          <a:p>
            <a:r>
              <a:rPr lang="tr-TR" dirty="0"/>
              <a:t/>
            </a:r>
            <a:br>
              <a:rPr lang="tr-TR" dirty="0"/>
            </a:br>
            <a:r>
              <a:rPr lang="tr-TR" dirty="0"/>
              <a:t>2024 Yılı </a:t>
            </a:r>
            <a:r>
              <a:rPr lang="tr-TR" dirty="0" err="1"/>
              <a:t>Sosyo</a:t>
            </a:r>
            <a:r>
              <a:rPr lang="tr-TR" dirty="0"/>
              <a:t>-kültürel Faaliyetlerde </a:t>
            </a:r>
            <a:r>
              <a:rPr lang="tr-TR" dirty="0" err="1"/>
              <a:t>Erişebilirlik</a:t>
            </a:r>
            <a:r>
              <a:rPr lang="tr-TR" dirty="0"/>
              <a:t> Ödülü (Mavi Bayrak)</a:t>
            </a:r>
            <a:br>
              <a:rPr lang="tr-TR" dirty="0"/>
            </a:br>
            <a:endParaRPr lang="tr-TR" dirty="0"/>
          </a:p>
        </p:txBody>
      </p:sp>
      <p:graphicFrame>
        <p:nvGraphicFramePr>
          <p:cNvPr id="4" name="Tablo 3">
            <a:extLst>
              <a:ext uri="{FF2B5EF4-FFF2-40B4-BE49-F238E27FC236}">
                <a16:creationId xmlns:a16="http://schemas.microsoft.com/office/drawing/2014/main" id="{E162095D-20CF-4C39-890C-2CE2B3DCBC8B}"/>
              </a:ext>
            </a:extLst>
          </p:cNvPr>
          <p:cNvGraphicFramePr>
            <a:graphicFrameLocks noGrp="1"/>
          </p:cNvGraphicFramePr>
          <p:nvPr>
            <p:extLst>
              <p:ext uri="{D42A27DB-BD31-4B8C-83A1-F6EECF244321}">
                <p14:modId xmlns:p14="http://schemas.microsoft.com/office/powerpoint/2010/main" val="372453034"/>
              </p:ext>
            </p:extLst>
          </p:nvPr>
        </p:nvGraphicFramePr>
        <p:xfrm>
          <a:off x="838199" y="1839340"/>
          <a:ext cx="8141678" cy="2760795"/>
        </p:xfrm>
        <a:graphic>
          <a:graphicData uri="http://schemas.openxmlformats.org/drawingml/2006/table">
            <a:tbl>
              <a:tblPr bandRow="1">
                <a:tableStyleId>{5C22544A-7EE6-4342-B048-85BDC9FD1C3A}</a:tableStyleId>
              </a:tblPr>
              <a:tblGrid>
                <a:gridCol w="2960078">
                  <a:extLst>
                    <a:ext uri="{9D8B030D-6E8A-4147-A177-3AD203B41FA5}">
                      <a16:colId xmlns:a16="http://schemas.microsoft.com/office/drawing/2014/main" val="1144541035"/>
                    </a:ext>
                  </a:extLst>
                </a:gridCol>
                <a:gridCol w="5181600">
                  <a:extLst>
                    <a:ext uri="{9D8B030D-6E8A-4147-A177-3AD203B41FA5}">
                      <a16:colId xmlns:a16="http://schemas.microsoft.com/office/drawing/2014/main" val="4029695097"/>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chemeClr val="bg1"/>
                          </a:solidFill>
                        </a:rPr>
                        <a:t>ÜNİVERSİTE</a:t>
                      </a:r>
                      <a:endParaRPr lang="tr-TR" sz="1600" b="1" dirty="0">
                        <a:solidFill>
                          <a:schemeClr val="bg1"/>
                        </a:solidFill>
                      </a:endParaRPr>
                    </a:p>
                  </a:txBody>
                  <a:tcPr>
                    <a:solidFill>
                      <a:schemeClr val="accent1"/>
                    </a:solidFill>
                  </a:tcPr>
                </a:tc>
                <a:tc>
                  <a:txBody>
                    <a:bodyPr/>
                    <a:lstStyle/>
                    <a:p>
                      <a:pPr marL="0" indent="0">
                        <a:lnSpc>
                          <a:spcPct val="100000"/>
                        </a:lnSpc>
                        <a:spcBef>
                          <a:spcPts val="0"/>
                        </a:spcBef>
                        <a:buNone/>
                      </a:pPr>
                      <a:r>
                        <a:rPr lang="tr-TR" sz="1600" b="1" dirty="0" smtClean="0">
                          <a:solidFill>
                            <a:schemeClr val="bg1"/>
                          </a:solidFill>
                        </a:rPr>
                        <a:t>BİRİM</a:t>
                      </a:r>
                      <a:endParaRPr lang="tr-TR" sz="1600" b="1" dirty="0">
                        <a:solidFill>
                          <a:schemeClr val="bg1"/>
                        </a:solidFill>
                      </a:endParaRPr>
                    </a:p>
                  </a:txBody>
                  <a:tcPr>
                    <a:solidFill>
                      <a:schemeClr val="accent1"/>
                    </a:solidFill>
                  </a:tcPr>
                </a:tc>
                <a:extLst>
                  <a:ext uri="{0D108BD9-81ED-4DB2-BD59-A6C34878D82A}">
                    <a16:rowId xmlns:a16="http://schemas.microsoft.com/office/drawing/2014/main" val="3984718250"/>
                  </a:ext>
                </a:extLst>
              </a:tr>
              <a:tr h="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EGE ÜNİVERSİTESİ</a:t>
                      </a:r>
                    </a:p>
                  </a:txBody>
                  <a:tcPr>
                    <a:solidFill>
                      <a:srgbClr val="CBD0DC"/>
                    </a:solidFill>
                  </a:tcPr>
                </a:tc>
                <a:tc>
                  <a:txBody>
                    <a:bodyPr/>
                    <a:lstStyle/>
                    <a:p>
                      <a:pPr marL="0" indent="0">
                        <a:lnSpc>
                          <a:spcPct val="100000"/>
                        </a:lnSpc>
                        <a:spcBef>
                          <a:spcPts val="0"/>
                        </a:spcBef>
                        <a:buNone/>
                      </a:pPr>
                      <a:r>
                        <a:rPr lang="tr-TR" sz="1600" dirty="0"/>
                        <a:t>Eğitim Fakültesi</a:t>
                      </a:r>
                    </a:p>
                  </a:txBody>
                  <a:tcPr>
                    <a:solidFill>
                      <a:srgbClr val="CBD0DC"/>
                    </a:solidFill>
                  </a:tcPr>
                </a:tc>
                <a:extLst>
                  <a:ext uri="{0D108BD9-81ED-4DB2-BD59-A6C34878D82A}">
                    <a16:rowId xmlns:a16="http://schemas.microsoft.com/office/drawing/2014/main" val="2715890204"/>
                  </a:ext>
                </a:extLst>
              </a:tr>
              <a:tr h="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Sağlık Bilimleri Fakültesi</a:t>
                      </a:r>
                    </a:p>
                  </a:txBody>
                  <a:tcPr>
                    <a:solidFill>
                      <a:srgbClr val="CBD0DC"/>
                    </a:solidFill>
                  </a:tcPr>
                </a:tc>
                <a:extLst>
                  <a:ext uri="{0D108BD9-81ED-4DB2-BD59-A6C34878D82A}">
                    <a16:rowId xmlns:a16="http://schemas.microsoft.com/office/drawing/2014/main" val="2110022262"/>
                  </a:ext>
                </a:extLst>
              </a:tr>
              <a:tr h="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Emel Akın Meslek Yüksekokulu</a:t>
                      </a:r>
                    </a:p>
                  </a:txBody>
                  <a:tcPr>
                    <a:solidFill>
                      <a:srgbClr val="CBD0DC"/>
                    </a:solidFill>
                  </a:tcPr>
                </a:tc>
                <a:extLst>
                  <a:ext uri="{0D108BD9-81ED-4DB2-BD59-A6C34878D82A}">
                    <a16:rowId xmlns:a16="http://schemas.microsoft.com/office/drawing/2014/main" val="948448152"/>
                  </a:ext>
                </a:extLst>
              </a:tr>
              <a:tr h="413835">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Spor Bilimleri Fakültesi</a:t>
                      </a:r>
                    </a:p>
                  </a:txBody>
                  <a:tcPr>
                    <a:solidFill>
                      <a:srgbClr val="CBD0DC"/>
                    </a:solidFill>
                  </a:tcPr>
                </a:tc>
                <a:extLst>
                  <a:ext uri="{0D108BD9-81ED-4DB2-BD59-A6C34878D82A}">
                    <a16:rowId xmlns:a16="http://schemas.microsoft.com/office/drawing/2014/main" val="841071400"/>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DOKUZ EYLÜL ÜNİVERSİTESİ</a:t>
                      </a:r>
                    </a:p>
                  </a:txBody>
                  <a:tcPr>
                    <a:solidFill>
                      <a:srgbClr val="E7E9EE"/>
                    </a:solidFill>
                  </a:tcPr>
                </a:tc>
                <a:tc>
                  <a:txBody>
                    <a:bodyPr/>
                    <a:lstStyle/>
                    <a:p>
                      <a:pPr marL="0" indent="0">
                        <a:lnSpc>
                          <a:spcPct val="100000"/>
                        </a:lnSpc>
                        <a:spcBef>
                          <a:spcPts val="0"/>
                        </a:spcBef>
                        <a:buNone/>
                      </a:pPr>
                      <a:r>
                        <a:rPr lang="tr-TR" sz="1600" dirty="0"/>
                        <a:t>Adalet Meslek Yüksekokulu</a:t>
                      </a:r>
                    </a:p>
                  </a:txBody>
                  <a:tcPr>
                    <a:solidFill>
                      <a:srgbClr val="E7E9EE"/>
                    </a:solidFill>
                  </a:tcPr>
                </a:tc>
                <a:extLst>
                  <a:ext uri="{0D108BD9-81ED-4DB2-BD59-A6C34878D82A}">
                    <a16:rowId xmlns:a16="http://schemas.microsoft.com/office/drawing/2014/main" val="3195023769"/>
                  </a:ext>
                </a:extLst>
              </a:tr>
              <a:tr h="0">
                <a:tc vMerge="1">
                  <a:txBody>
                    <a:bodyPr/>
                    <a:lstStyle/>
                    <a:p>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Edebiyat Fakültesi</a:t>
                      </a:r>
                    </a:p>
                  </a:txBody>
                  <a:tcPr>
                    <a:solidFill>
                      <a:srgbClr val="E7E9EE"/>
                    </a:solidFill>
                  </a:tcPr>
                </a:tc>
                <a:extLst>
                  <a:ext uri="{0D108BD9-81ED-4DB2-BD59-A6C34878D82A}">
                    <a16:rowId xmlns:a16="http://schemas.microsoft.com/office/drawing/2014/main" val="2542674123"/>
                  </a:ext>
                </a:extLst>
              </a:tr>
              <a:tr h="0">
                <a:tc>
                  <a:txBody>
                    <a:bodyPr/>
                    <a:lstStyle/>
                    <a:p>
                      <a:r>
                        <a:rPr lang="tr-TR" sz="1600" dirty="0"/>
                        <a:t>İZMİR DEMOKRASİ ÜNİVERSİTESİ </a:t>
                      </a:r>
                    </a:p>
                  </a:txBody>
                  <a:tcPr>
                    <a:solidFill>
                      <a:srgbClr val="CBD0DC"/>
                    </a:solidFill>
                  </a:tcPr>
                </a:tc>
                <a:tc>
                  <a:txBody>
                    <a:bodyPr/>
                    <a:lstStyle/>
                    <a:p>
                      <a:r>
                        <a:rPr lang="tr-TR" sz="1600" dirty="0"/>
                        <a:t>Rektörlük Yerleşkesi</a:t>
                      </a:r>
                    </a:p>
                  </a:txBody>
                  <a:tcPr>
                    <a:solidFill>
                      <a:srgbClr val="CBD0DC"/>
                    </a:solidFill>
                  </a:tcPr>
                </a:tc>
                <a:extLst>
                  <a:ext uri="{0D108BD9-81ED-4DB2-BD59-A6C34878D82A}">
                    <a16:rowId xmlns:a16="http://schemas.microsoft.com/office/drawing/2014/main" val="1329895373"/>
                  </a:ext>
                </a:extLst>
              </a:tr>
            </a:tbl>
          </a:graphicData>
        </a:graphic>
      </p:graphicFrame>
      <p:sp>
        <p:nvSpPr>
          <p:cNvPr id="5" name="Metin kutusu 4">
            <a:extLst>
              <a:ext uri="{FF2B5EF4-FFF2-40B4-BE49-F238E27FC236}">
                <a16:creationId xmlns:a16="http://schemas.microsoft.com/office/drawing/2014/main" id="{7AC05C96-4871-48E0-BE33-EAD38C3B3EFE}"/>
              </a:ext>
            </a:extLst>
          </p:cNvPr>
          <p:cNvSpPr txBox="1"/>
          <p:nvPr/>
        </p:nvSpPr>
        <p:spPr>
          <a:xfrm>
            <a:off x="735565" y="5410717"/>
            <a:ext cx="10237236" cy="230832"/>
          </a:xfrm>
          <a:prstGeom prst="rect">
            <a:avLst/>
          </a:prstGeom>
          <a:noFill/>
        </p:spPr>
        <p:txBody>
          <a:bodyPr wrap="square" rtlCol="0">
            <a:spAutoFit/>
          </a:bodyPr>
          <a:lstStyle/>
          <a:p>
            <a:r>
              <a:rPr lang="tr-TR" sz="900" dirty="0">
                <a:solidFill>
                  <a:schemeClr val="accent1"/>
                </a:solidFill>
              </a:rPr>
              <a:t>https://www.yok.gov.tr/HaberBelgeleri/Haber%20%c4%b0%c3%a7erisindeki%20Belgeler/Dosyalar/2024/2024-engelsiz-universite-odulleri-odul-alanlar.pdf</a:t>
            </a:r>
          </a:p>
        </p:txBody>
      </p:sp>
    </p:spTree>
    <p:extLst>
      <p:ext uri="{BB962C8B-B14F-4D97-AF65-F5344CB8AC3E}">
        <p14:creationId xmlns:p14="http://schemas.microsoft.com/office/powerpoint/2010/main" val="4227227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Akademik Birim Sayıları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14316203"/>
              </p:ext>
            </p:extLst>
          </p:nvPr>
        </p:nvGraphicFramePr>
        <p:xfrm>
          <a:off x="838200" y="1749425"/>
          <a:ext cx="8676600" cy="3672000"/>
        </p:xfrm>
        <a:graphic>
          <a:graphicData uri="http://schemas.openxmlformats.org/drawingml/2006/table">
            <a:tbl>
              <a:tblPr firstRow="1" bandRow="1">
                <a:tableStyleId>{BC89EF96-8CEA-46FF-86C4-4CE0E7609802}</a:tableStyleId>
              </a:tblPr>
              <a:tblGrid>
                <a:gridCol w="3276600">
                  <a:extLst>
                    <a:ext uri="{9D8B030D-6E8A-4147-A177-3AD203B41FA5}">
                      <a16:colId xmlns:a16="http://schemas.microsoft.com/office/drawing/2014/main" val="1584530580"/>
                    </a:ext>
                  </a:extLst>
                </a:gridCol>
                <a:gridCol w="1080000">
                  <a:extLst>
                    <a:ext uri="{9D8B030D-6E8A-4147-A177-3AD203B41FA5}">
                      <a16:colId xmlns:a16="http://schemas.microsoft.com/office/drawing/2014/main" val="2034401060"/>
                    </a:ext>
                  </a:extLst>
                </a:gridCol>
                <a:gridCol w="1080000">
                  <a:extLst>
                    <a:ext uri="{9D8B030D-6E8A-4147-A177-3AD203B41FA5}">
                      <a16:colId xmlns:a16="http://schemas.microsoft.com/office/drawing/2014/main" val="993553640"/>
                    </a:ext>
                  </a:extLst>
                </a:gridCol>
                <a:gridCol w="1080000">
                  <a:extLst>
                    <a:ext uri="{9D8B030D-6E8A-4147-A177-3AD203B41FA5}">
                      <a16:colId xmlns:a16="http://schemas.microsoft.com/office/drawing/2014/main" val="2664275483"/>
                    </a:ext>
                  </a:extLst>
                </a:gridCol>
                <a:gridCol w="1080000">
                  <a:extLst>
                    <a:ext uri="{9D8B030D-6E8A-4147-A177-3AD203B41FA5}">
                      <a16:colId xmlns:a16="http://schemas.microsoft.com/office/drawing/2014/main" val="1863799828"/>
                    </a:ext>
                  </a:extLst>
                </a:gridCol>
                <a:gridCol w="1080000">
                  <a:extLst>
                    <a:ext uri="{9D8B030D-6E8A-4147-A177-3AD203B41FA5}">
                      <a16:colId xmlns:a16="http://schemas.microsoft.com/office/drawing/2014/main" val="1073121498"/>
                    </a:ext>
                  </a:extLst>
                </a:gridCol>
              </a:tblGrid>
              <a:tr h="306000">
                <a:tc>
                  <a:txBody>
                    <a:bodyPr/>
                    <a:lstStyle/>
                    <a:p>
                      <a:pPr algn="l" fontAlgn="ctr"/>
                      <a:r>
                        <a:rPr lang="tr-TR" sz="1400" u="none" strike="noStrike" dirty="0">
                          <a:effectLst/>
                        </a:rPr>
                        <a:t>ÜNİVERSİTE ADI</a:t>
                      </a:r>
                      <a:endParaRPr lang="tr-TR" sz="14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ctr" fontAlgn="ctr"/>
                      <a:r>
                        <a:rPr lang="tr-TR" sz="1400" u="none" strike="noStrike" dirty="0">
                          <a:effectLst/>
                        </a:rPr>
                        <a:t>FAKÜLTE</a:t>
                      </a:r>
                      <a:endParaRPr lang="tr-TR" sz="14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ctr" fontAlgn="ctr"/>
                      <a:r>
                        <a:rPr lang="tr-TR" sz="1400" u="none" strike="noStrike" dirty="0">
                          <a:effectLst/>
                        </a:rPr>
                        <a:t>ENSTİTÜ</a:t>
                      </a:r>
                      <a:endParaRPr lang="tr-TR" sz="14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ctr" fontAlgn="ctr"/>
                      <a:r>
                        <a:rPr lang="tr-TR" sz="1400" u="none" strike="noStrike" dirty="0">
                          <a:effectLst/>
                        </a:rPr>
                        <a:t>YO</a:t>
                      </a:r>
                      <a:endParaRPr lang="tr-TR" sz="14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ctr" fontAlgn="ctr"/>
                      <a:r>
                        <a:rPr lang="tr-TR" sz="1400" u="none" strike="noStrike" dirty="0">
                          <a:effectLst/>
                        </a:rPr>
                        <a:t>MYO</a:t>
                      </a:r>
                      <a:endParaRPr lang="tr-TR" sz="14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ctr" fontAlgn="ctr"/>
                      <a:r>
                        <a:rPr lang="tr-TR" sz="1400" u="none" strike="noStrike" dirty="0">
                          <a:effectLst/>
                        </a:rPr>
                        <a:t>AUM</a:t>
                      </a:r>
                      <a:endParaRPr lang="tr-TR" sz="1400" b="1" i="0" u="none" strike="noStrike" dirty="0">
                        <a:solidFill>
                          <a:srgbClr val="FF0000"/>
                        </a:solidFill>
                        <a:effectLst/>
                        <a:latin typeface="Arial" panose="020B0604020202020204" pitchFamily="34" charset="0"/>
                      </a:endParaRPr>
                    </a:p>
                  </a:txBody>
                  <a:tcPr marL="108000" marR="108000" marT="3810" marB="0" anchor="ctr"/>
                </a:tc>
                <a:extLst>
                  <a:ext uri="{0D108BD9-81ED-4DB2-BD59-A6C34878D82A}">
                    <a16:rowId xmlns:a16="http://schemas.microsoft.com/office/drawing/2014/main" val="1143130895"/>
                  </a:ext>
                </a:extLst>
              </a:tr>
              <a:tr h="306000">
                <a:tc>
                  <a:txBody>
                    <a:bodyPr/>
                    <a:lstStyle/>
                    <a:p>
                      <a:pPr algn="l" fontAlgn="ctr"/>
                      <a:r>
                        <a:rPr lang="tr-TR" sz="1500" u="none" strike="noStrike" dirty="0">
                          <a:effectLst/>
                        </a:rPr>
                        <a:t>EGE ÜNİVERSİTESİ</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19</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10</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3</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12</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40</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70495703"/>
                  </a:ext>
                </a:extLst>
              </a:tr>
              <a:tr h="306000">
                <a:tc>
                  <a:txBody>
                    <a:bodyPr/>
                    <a:lstStyle/>
                    <a:p>
                      <a:pPr algn="l" fontAlgn="ctr"/>
                      <a:r>
                        <a:rPr lang="tr-TR" sz="1500" u="none" strike="noStrike" dirty="0" smtClean="0">
                          <a:effectLst/>
                        </a:rPr>
                        <a:t>DOKUZ</a:t>
                      </a:r>
                      <a:r>
                        <a:rPr lang="tr-TR" sz="1500" u="none" strike="noStrike" baseline="0" dirty="0" smtClean="0">
                          <a:effectLst/>
                        </a:rPr>
                        <a:t> EYLÜL ÜNİVERSİTESİ</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a:effectLst/>
                        </a:rPr>
                        <a:t>18</a:t>
                      </a:r>
                      <a:endParaRPr lang="tr-TR" sz="1500" b="0" i="0" u="none" strike="noStrike">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10</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4</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a:effectLst/>
                        </a:rPr>
                        <a:t>7</a:t>
                      </a:r>
                      <a:endParaRPr lang="tr-TR" sz="1500" b="0" i="0" u="none" strike="noStrike">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44</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3328755455"/>
                  </a:ext>
                </a:extLst>
              </a:tr>
              <a:tr h="306000">
                <a:tc>
                  <a:txBody>
                    <a:bodyPr/>
                    <a:lstStyle/>
                    <a:p>
                      <a:pPr algn="l" fontAlgn="ctr"/>
                      <a:r>
                        <a:rPr lang="tr-TR" sz="1500" u="none" strike="noStrike" dirty="0">
                          <a:effectLst/>
                        </a:rPr>
                        <a:t>İZMİR YÜKSEK TEKNOLOJİ ENSTİTÜSÜ</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3</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0</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19</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3553516029"/>
                  </a:ext>
                </a:extLst>
              </a:tr>
              <a:tr h="306000">
                <a:tc>
                  <a:txBody>
                    <a:bodyPr/>
                    <a:lstStyle/>
                    <a:p>
                      <a:pPr algn="l" fontAlgn="ctr"/>
                      <a:r>
                        <a:rPr lang="tr-TR" sz="1500" u="none" strike="noStrike" dirty="0">
                          <a:effectLst/>
                        </a:rPr>
                        <a:t>İZMİR KATİP ÇELEBİ ÜNİVERSİTESİ</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14</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3</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2</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28</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1807311627"/>
                  </a:ext>
                </a:extLst>
              </a:tr>
              <a:tr h="306000">
                <a:tc>
                  <a:txBody>
                    <a:bodyPr/>
                    <a:lstStyle/>
                    <a:p>
                      <a:pPr algn="l" fontAlgn="ctr"/>
                      <a:r>
                        <a:rPr lang="tr-TR" sz="1500" u="none" strike="noStrike" dirty="0">
                          <a:effectLst/>
                        </a:rPr>
                        <a:t>İZMİR DEMOKRASİ ÜNİVERSİTESİ</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10</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3</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2</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19</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3169333474"/>
                  </a:ext>
                </a:extLst>
              </a:tr>
              <a:tr h="306000">
                <a:tc>
                  <a:txBody>
                    <a:bodyPr/>
                    <a:lstStyle/>
                    <a:p>
                      <a:pPr algn="l" fontAlgn="ctr"/>
                      <a:r>
                        <a:rPr lang="tr-TR" sz="1500" u="none" strike="noStrike" dirty="0">
                          <a:effectLst/>
                        </a:rPr>
                        <a:t>İZMİR BAKIRÇAY ÜNİVERSİTESİ</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7</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2</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15</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1254215427"/>
                  </a:ext>
                </a:extLst>
              </a:tr>
              <a:tr h="306000">
                <a:tc>
                  <a:txBody>
                    <a:bodyPr/>
                    <a:lstStyle/>
                    <a:p>
                      <a:pPr algn="l" fontAlgn="ctr"/>
                      <a:r>
                        <a:rPr lang="tr-TR" sz="1500" u="none" strike="noStrike" dirty="0">
                          <a:effectLst/>
                        </a:rPr>
                        <a:t>İZMİR EKONOMİ ÜNİVERSİTESİ</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a:effectLst/>
                        </a:rPr>
                        <a:t>9</a:t>
                      </a:r>
                      <a:endParaRPr lang="tr-TR" sz="1500" b="0" i="0" u="none" strike="noStrike">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a:effectLst/>
                        </a:rPr>
                        <a:t>4</a:t>
                      </a:r>
                      <a:endParaRPr lang="tr-TR" sz="1500" b="0" i="0" u="none" strike="noStrike">
                        <a:effectLst/>
                        <a:latin typeface="Arial" panose="020B0604020202020204" pitchFamily="34" charset="0"/>
                      </a:endParaRPr>
                    </a:p>
                  </a:txBody>
                  <a:tcPr marL="108000" marR="108000" marT="3810" marB="0" anchor="ctr"/>
                </a:tc>
                <a:tc>
                  <a:txBody>
                    <a:bodyPr/>
                    <a:lstStyle/>
                    <a:p>
                      <a:pPr algn="r" fontAlgn="ctr"/>
                      <a:r>
                        <a:rPr lang="tr-TR" sz="1500" u="none" strike="noStrike">
                          <a:effectLst/>
                        </a:rPr>
                        <a:t>2</a:t>
                      </a:r>
                      <a:endParaRPr lang="tr-TR" sz="1500" b="0" i="0" u="none" strike="noStrike">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14</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4260205651"/>
                  </a:ext>
                </a:extLst>
              </a:tr>
              <a:tr h="306000">
                <a:tc>
                  <a:txBody>
                    <a:bodyPr/>
                    <a:lstStyle/>
                    <a:p>
                      <a:pPr algn="l" fontAlgn="ctr"/>
                      <a:r>
                        <a:rPr lang="tr-TR" sz="1500" u="none" strike="noStrike" dirty="0">
                          <a:effectLst/>
                        </a:rPr>
                        <a:t>YAŞAR ÜNİVERSİTESİ</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10</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2</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9</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2487682459"/>
                  </a:ext>
                </a:extLst>
              </a:tr>
              <a:tr h="306000">
                <a:tc>
                  <a:txBody>
                    <a:bodyPr/>
                    <a:lstStyle/>
                    <a:p>
                      <a:pPr algn="l" fontAlgn="ctr"/>
                      <a:r>
                        <a:rPr lang="tr-TR" sz="1500" u="none" strike="noStrike" dirty="0">
                          <a:effectLst/>
                        </a:rPr>
                        <a:t>İZMİR TINAZTEPE ÜNİVERSİTESİ</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3</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0</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a:effectLst/>
                        </a:rPr>
                        <a:t>1</a:t>
                      </a:r>
                      <a:endParaRPr lang="tr-TR" sz="1500" b="0" i="0" u="none" strike="noStrike">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5</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1998485342"/>
                  </a:ext>
                </a:extLst>
              </a:tr>
              <a:tr h="306000">
                <a:tc>
                  <a:txBody>
                    <a:bodyPr/>
                    <a:lstStyle/>
                    <a:p>
                      <a:pPr algn="l" fontAlgn="ctr"/>
                      <a:r>
                        <a:rPr lang="tr-TR" sz="1500" u="none" strike="noStrike" dirty="0">
                          <a:effectLst/>
                        </a:rPr>
                        <a:t>İZMİR KAVRAM MESLEK YÜKSEKOKULU</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a:effectLst/>
                        </a:rPr>
                        <a:t>0</a:t>
                      </a:r>
                      <a:endParaRPr lang="tr-TR" sz="1500" b="0" i="0" u="none" strike="noStrike">
                        <a:effectLst/>
                        <a:latin typeface="Arial" panose="020B0604020202020204" pitchFamily="34" charset="0"/>
                      </a:endParaRPr>
                    </a:p>
                  </a:txBody>
                  <a:tcPr marL="108000" marR="108000" marT="3810" marB="0" anchor="ctr"/>
                </a:tc>
                <a:tc>
                  <a:txBody>
                    <a:bodyPr/>
                    <a:lstStyle/>
                    <a:p>
                      <a:pPr algn="r" fontAlgn="ctr"/>
                      <a:r>
                        <a:rPr lang="tr-TR" sz="1500" u="none" strike="noStrike">
                          <a:effectLst/>
                        </a:rPr>
                        <a:t>0</a:t>
                      </a:r>
                      <a:endParaRPr lang="tr-TR" sz="1500" b="0" i="0" u="none" strike="noStrike">
                        <a:effectLst/>
                        <a:latin typeface="Arial" panose="020B0604020202020204" pitchFamily="34" charset="0"/>
                      </a:endParaRPr>
                    </a:p>
                  </a:txBody>
                  <a:tcPr marL="108000" marR="108000" marT="3810" marB="0" anchor="ctr"/>
                </a:tc>
                <a:tc>
                  <a:txBody>
                    <a:bodyPr/>
                    <a:lstStyle/>
                    <a:p>
                      <a:pPr algn="r" fontAlgn="ctr"/>
                      <a:r>
                        <a:rPr lang="tr-TR" sz="1500" u="none" strike="noStrike">
                          <a:effectLst/>
                        </a:rPr>
                        <a:t>0</a:t>
                      </a:r>
                      <a:endParaRPr lang="tr-TR" sz="1500" b="0" i="0" u="none" strike="noStrike">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tc>
                  <a:txBody>
                    <a:bodyPr/>
                    <a:lstStyle/>
                    <a:p>
                      <a:pPr algn="r" fontAlgn="ctr"/>
                      <a:r>
                        <a:rPr lang="tr-TR" sz="1500" u="none" strike="noStrike" dirty="0">
                          <a:effectLst/>
                        </a:rPr>
                        <a:t>1</a:t>
                      </a:r>
                      <a:endParaRPr lang="tr-TR" sz="1500" b="0" i="0" u="none" strike="noStrike" dirty="0">
                        <a:effectLst/>
                        <a:latin typeface="Arial" panose="020B0604020202020204" pitchFamily="34" charset="0"/>
                      </a:endParaRPr>
                    </a:p>
                  </a:txBody>
                  <a:tcPr marL="108000" marR="108000" marT="3810" marB="0" anchor="ctr"/>
                </a:tc>
                <a:extLst>
                  <a:ext uri="{0D108BD9-81ED-4DB2-BD59-A6C34878D82A}">
                    <a16:rowId xmlns:a16="http://schemas.microsoft.com/office/drawing/2014/main" val="954945818"/>
                  </a:ext>
                </a:extLst>
              </a:tr>
              <a:tr h="306000">
                <a:tc>
                  <a:txBody>
                    <a:bodyPr/>
                    <a:lstStyle/>
                    <a:p>
                      <a:pPr algn="l" fontAlgn="ctr"/>
                      <a:r>
                        <a:rPr lang="tr-TR" sz="1500" b="1" u="none" strike="noStrike" dirty="0">
                          <a:effectLst/>
                        </a:rPr>
                        <a:t>TOPLAM</a:t>
                      </a:r>
                      <a:endParaRPr lang="tr-TR" sz="15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r" fontAlgn="ctr"/>
                      <a:r>
                        <a:rPr lang="tr-TR" sz="1500" b="1" u="none" strike="noStrike" dirty="0">
                          <a:effectLst/>
                        </a:rPr>
                        <a:t>93</a:t>
                      </a:r>
                      <a:endParaRPr lang="tr-TR" sz="15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r" fontAlgn="ctr"/>
                      <a:r>
                        <a:rPr lang="tr-TR" sz="1500" b="1" u="none" strike="noStrike" dirty="0">
                          <a:effectLst/>
                        </a:rPr>
                        <a:t>31</a:t>
                      </a:r>
                      <a:endParaRPr lang="tr-TR" sz="15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r" fontAlgn="ctr"/>
                      <a:r>
                        <a:rPr lang="tr-TR" sz="1500" b="1" u="none" strike="noStrike" dirty="0">
                          <a:effectLst/>
                        </a:rPr>
                        <a:t>17</a:t>
                      </a:r>
                      <a:endParaRPr lang="tr-TR" sz="15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r" fontAlgn="ctr"/>
                      <a:r>
                        <a:rPr lang="tr-TR" sz="1500" b="1" u="none" strike="noStrike" dirty="0">
                          <a:effectLst/>
                        </a:rPr>
                        <a:t>30</a:t>
                      </a:r>
                      <a:endParaRPr lang="tr-TR" sz="15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r" fontAlgn="ctr"/>
                      <a:r>
                        <a:rPr lang="tr-TR" sz="1500" b="1" u="none" strike="noStrike" dirty="0">
                          <a:effectLst/>
                        </a:rPr>
                        <a:t>194</a:t>
                      </a:r>
                      <a:endParaRPr lang="tr-TR" sz="1500" b="1" i="0" u="none" strike="noStrike" dirty="0">
                        <a:solidFill>
                          <a:srgbClr val="FF0000"/>
                        </a:solidFill>
                        <a:effectLst/>
                        <a:latin typeface="Arial" panose="020B0604020202020204" pitchFamily="34" charset="0"/>
                      </a:endParaRPr>
                    </a:p>
                  </a:txBody>
                  <a:tcPr marL="108000" marR="108000" marT="3810" marB="0" anchor="ctr"/>
                </a:tc>
                <a:extLst>
                  <a:ext uri="{0D108BD9-81ED-4DB2-BD59-A6C34878D82A}">
                    <a16:rowId xmlns:a16="http://schemas.microsoft.com/office/drawing/2014/main" val="716478917"/>
                  </a:ext>
                </a:extLst>
              </a:tr>
            </a:tbl>
          </a:graphicData>
        </a:graphic>
      </p:graphicFrame>
      <p:sp>
        <p:nvSpPr>
          <p:cNvPr id="5" name="Dikdörtgen 4"/>
          <p:cNvSpPr/>
          <p:nvPr/>
        </p:nvSpPr>
        <p:spPr>
          <a:xfrm>
            <a:off x="838200" y="5419895"/>
            <a:ext cx="2803605" cy="261610"/>
          </a:xfrm>
          <a:prstGeom prst="rect">
            <a:avLst/>
          </a:prstGeom>
        </p:spPr>
        <p:txBody>
          <a:bodyPr wrap="square">
            <a:spAutoFit/>
          </a:bodyPr>
          <a:lstStyle/>
          <a:p>
            <a:pPr>
              <a:lnSpc>
                <a:spcPct val="110000"/>
              </a:lnSpc>
            </a:pPr>
            <a:r>
              <a:rPr lang="tr-TR" sz="1000" dirty="0">
                <a:solidFill>
                  <a:schemeClr val="accent1">
                    <a:lumMod val="50000"/>
                  </a:schemeClr>
                </a:solidFill>
              </a:rPr>
              <a:t>https</a:t>
            </a:r>
            <a:r>
              <a:rPr lang="tr-TR" sz="1000" dirty="0" smtClean="0">
                <a:solidFill>
                  <a:schemeClr val="accent1">
                    <a:lumMod val="50000"/>
                  </a:schemeClr>
                </a:solidFill>
              </a:rPr>
              <a:t>://istatistik.yok.gov.tr</a:t>
            </a:r>
            <a:endParaRPr lang="tr-TR" sz="1000" dirty="0">
              <a:solidFill>
                <a:schemeClr val="accent1">
                  <a:lumMod val="50000"/>
                </a:schemeClr>
              </a:solidFill>
            </a:endParaRPr>
          </a:p>
        </p:txBody>
      </p:sp>
    </p:spTree>
    <p:extLst>
      <p:ext uri="{BB962C8B-B14F-4D97-AF65-F5344CB8AC3E}">
        <p14:creationId xmlns:p14="http://schemas.microsoft.com/office/powerpoint/2010/main" val="149454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42FF18F-80F4-4E95-A12D-5F7E1DE988E4}"/>
              </a:ext>
            </a:extLst>
          </p:cNvPr>
          <p:cNvSpPr>
            <a:spLocks noGrp="1"/>
          </p:cNvSpPr>
          <p:nvPr>
            <p:ph type="title"/>
          </p:nvPr>
        </p:nvSpPr>
        <p:spPr/>
        <p:txBody>
          <a:bodyPr>
            <a:normAutofit/>
          </a:bodyPr>
          <a:lstStyle/>
          <a:p>
            <a:r>
              <a:rPr lang="tr-TR" dirty="0"/>
              <a:t>2024 </a:t>
            </a:r>
            <a:r>
              <a:rPr lang="tr-TR" dirty="0" smtClean="0"/>
              <a:t>Yılı Engelsiz Program Nişanları ve İlgili Engel Grupları (1)</a:t>
            </a:r>
            <a:endParaRPr lang="tr-TR" dirty="0"/>
          </a:p>
        </p:txBody>
      </p:sp>
      <p:graphicFrame>
        <p:nvGraphicFramePr>
          <p:cNvPr id="4" name="Tablo 3">
            <a:extLst>
              <a:ext uri="{FF2B5EF4-FFF2-40B4-BE49-F238E27FC236}">
                <a16:creationId xmlns:a16="http://schemas.microsoft.com/office/drawing/2014/main" id="{4EE10DE1-2872-41A6-9A7D-BA6A15511F8A}"/>
              </a:ext>
            </a:extLst>
          </p:cNvPr>
          <p:cNvGraphicFramePr>
            <a:graphicFrameLocks noGrp="1"/>
          </p:cNvGraphicFramePr>
          <p:nvPr>
            <p:extLst>
              <p:ext uri="{D42A27DB-BD31-4B8C-83A1-F6EECF244321}">
                <p14:modId xmlns:p14="http://schemas.microsoft.com/office/powerpoint/2010/main" val="2892783996"/>
              </p:ext>
            </p:extLst>
          </p:nvPr>
        </p:nvGraphicFramePr>
        <p:xfrm>
          <a:off x="838200" y="1772750"/>
          <a:ext cx="10246566" cy="3688080"/>
        </p:xfrm>
        <a:graphic>
          <a:graphicData uri="http://schemas.openxmlformats.org/drawingml/2006/table">
            <a:tbl>
              <a:tblPr firstRow="1" bandRow="1">
                <a:tableStyleId>{5C22544A-7EE6-4342-B048-85BDC9FD1C3A}</a:tableStyleId>
              </a:tblPr>
              <a:tblGrid>
                <a:gridCol w="2608385">
                  <a:extLst>
                    <a:ext uri="{9D8B030D-6E8A-4147-A177-3AD203B41FA5}">
                      <a16:colId xmlns:a16="http://schemas.microsoft.com/office/drawing/2014/main" val="1804203085"/>
                    </a:ext>
                  </a:extLst>
                </a:gridCol>
                <a:gridCol w="4372707">
                  <a:extLst>
                    <a:ext uri="{9D8B030D-6E8A-4147-A177-3AD203B41FA5}">
                      <a16:colId xmlns:a16="http://schemas.microsoft.com/office/drawing/2014/main" val="3842056737"/>
                    </a:ext>
                  </a:extLst>
                </a:gridCol>
                <a:gridCol w="3265474">
                  <a:extLst>
                    <a:ext uri="{9D8B030D-6E8A-4147-A177-3AD203B41FA5}">
                      <a16:colId xmlns:a16="http://schemas.microsoft.com/office/drawing/2014/main" val="595619917"/>
                    </a:ext>
                  </a:extLst>
                </a:gridCol>
              </a:tblGrid>
              <a:tr h="0">
                <a:tc>
                  <a:txBody>
                    <a:bodyPr/>
                    <a:lstStyle/>
                    <a:p>
                      <a:r>
                        <a:rPr lang="tr-TR" sz="1600" dirty="0"/>
                        <a:t>ÜNİVERSİTE </a:t>
                      </a:r>
                    </a:p>
                  </a:txBody>
                  <a:tcPr/>
                </a:tc>
                <a:tc>
                  <a:txBody>
                    <a:bodyPr/>
                    <a:lstStyle/>
                    <a:p>
                      <a:r>
                        <a:rPr lang="tr-TR" sz="1600" dirty="0"/>
                        <a:t>PROGRAM</a:t>
                      </a:r>
                    </a:p>
                  </a:txBody>
                  <a:tcPr/>
                </a:tc>
                <a:tc>
                  <a:txBody>
                    <a:bodyPr/>
                    <a:lstStyle/>
                    <a:p>
                      <a:r>
                        <a:rPr lang="tr-TR" sz="1600" dirty="0"/>
                        <a:t>ENGEL DURUMU</a:t>
                      </a:r>
                    </a:p>
                  </a:txBody>
                  <a:tcPr/>
                </a:tc>
                <a:extLst>
                  <a:ext uri="{0D108BD9-81ED-4DB2-BD59-A6C34878D82A}">
                    <a16:rowId xmlns:a16="http://schemas.microsoft.com/office/drawing/2014/main" val="4096695905"/>
                  </a:ext>
                </a:extLst>
              </a:tr>
              <a:tr h="0">
                <a:tc rowSpan="2">
                  <a:txBody>
                    <a:bodyPr/>
                    <a:lstStyle/>
                    <a:p>
                      <a:r>
                        <a:rPr lang="tr-TR" sz="1600" dirty="0"/>
                        <a:t>EGE ÜNİVERSİTESİ </a:t>
                      </a:r>
                    </a:p>
                  </a:txBody>
                  <a:tcPr/>
                </a:tc>
                <a:tc>
                  <a:txBody>
                    <a:bodyPr/>
                    <a:lstStyle/>
                    <a:p>
                      <a:r>
                        <a:rPr lang="tr-TR" sz="1600" dirty="0"/>
                        <a:t>Yabancı </a:t>
                      </a:r>
                      <a:r>
                        <a:rPr lang="tr-TR" sz="1600" dirty="0" smtClean="0"/>
                        <a:t>Diller Bölümü</a:t>
                      </a:r>
                      <a:endParaRPr lang="tr-TR" sz="1600" dirty="0"/>
                    </a:p>
                  </a:txBody>
                  <a:tcPr/>
                </a:tc>
                <a:tc>
                  <a:txBody>
                    <a:bodyPr/>
                    <a:lstStyle/>
                    <a:p>
                      <a:r>
                        <a:rPr lang="tr-TR" sz="1600" dirty="0"/>
                        <a:t>Otizm spektrum bozukluğu</a:t>
                      </a:r>
                    </a:p>
                  </a:txBody>
                  <a:tcPr/>
                </a:tc>
                <a:extLst>
                  <a:ext uri="{0D108BD9-81ED-4DB2-BD59-A6C34878D82A}">
                    <a16:rowId xmlns:a16="http://schemas.microsoft.com/office/drawing/2014/main" val="1058810333"/>
                  </a:ext>
                </a:extLst>
              </a:tr>
              <a:tr h="0">
                <a:tc vMerge="1">
                  <a:txBody>
                    <a:bodyPr/>
                    <a:lstStyle/>
                    <a:p>
                      <a:endParaRPr lang="tr-TR" sz="1600" dirty="0"/>
                    </a:p>
                  </a:txBody>
                  <a:tcPr/>
                </a:tc>
                <a:tc>
                  <a:txBody>
                    <a:bodyPr/>
                    <a:lstStyle/>
                    <a:p>
                      <a:r>
                        <a:rPr lang="tr-TR" sz="1600" dirty="0"/>
                        <a:t>Bilgisayar ve </a:t>
                      </a:r>
                      <a:r>
                        <a:rPr lang="tr-TR" sz="1600" dirty="0" smtClean="0"/>
                        <a:t>Öğretim Teknolojileri Öğretmenliği </a:t>
                      </a:r>
                      <a:r>
                        <a:rPr lang="tr-TR" sz="1600" dirty="0" err="1" smtClean="0"/>
                        <a:t>pr</a:t>
                      </a:r>
                      <a:r>
                        <a:rPr lang="tr-TR" sz="1600" dirty="0"/>
                        <a:t>.</a:t>
                      </a:r>
                    </a:p>
                  </a:txBody>
                  <a:tcPr>
                    <a:solidFill>
                      <a:srgbClr val="CBD0DC"/>
                    </a:solidFill>
                  </a:tcPr>
                </a:tc>
                <a:tc>
                  <a:txBody>
                    <a:bodyPr/>
                    <a:lstStyle/>
                    <a:p>
                      <a:r>
                        <a:rPr lang="tr-TR" sz="1600" dirty="0"/>
                        <a:t>İşitme engelli</a:t>
                      </a:r>
                    </a:p>
                  </a:txBody>
                  <a:tcPr>
                    <a:solidFill>
                      <a:srgbClr val="CBD0DC"/>
                    </a:solidFill>
                  </a:tcPr>
                </a:tc>
                <a:extLst>
                  <a:ext uri="{0D108BD9-81ED-4DB2-BD59-A6C34878D82A}">
                    <a16:rowId xmlns:a16="http://schemas.microsoft.com/office/drawing/2014/main" val="1419784251"/>
                  </a:ext>
                </a:extLst>
              </a:tr>
              <a:tr h="0">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a:t>DOKUZ EYLÜL </a:t>
                      </a:r>
                      <a:r>
                        <a:rPr lang="tr-TR" sz="1600" dirty="0" smtClean="0"/>
                        <a:t>ÜNİVERSİTESİ</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(Engelsiz Program Nişanı Ödüllerinde</a:t>
                      </a:r>
                      <a:r>
                        <a:rPr lang="tr-TR" sz="1600" baseline="0" dirty="0" smtClean="0"/>
                        <a:t> Türkiye 2.si)</a:t>
                      </a:r>
                      <a:endParaRPr lang="tr-TR" sz="1600" dirty="0"/>
                    </a:p>
                  </a:txBody>
                  <a:tcPr>
                    <a:solidFill>
                      <a:srgbClr val="E7E9EE"/>
                    </a:solidFill>
                  </a:tcPr>
                </a:tc>
                <a:tc>
                  <a:txBody>
                    <a:bodyPr/>
                    <a:lstStyle/>
                    <a:p>
                      <a:r>
                        <a:rPr lang="tr-TR" sz="1600" dirty="0"/>
                        <a:t>Yabancı </a:t>
                      </a:r>
                      <a:r>
                        <a:rPr lang="tr-TR" sz="1600" dirty="0" smtClean="0"/>
                        <a:t>Diller Yüksekokulu hazırlık </a:t>
                      </a:r>
                      <a:r>
                        <a:rPr lang="tr-TR" sz="1600" dirty="0"/>
                        <a:t>programı </a:t>
                      </a:r>
                    </a:p>
                  </a:txBody>
                  <a:tcPr>
                    <a:solidFill>
                      <a:srgbClr val="E7E9EE"/>
                    </a:solidFill>
                  </a:tcPr>
                </a:tc>
                <a:tc>
                  <a:txBody>
                    <a:bodyPr/>
                    <a:lstStyle/>
                    <a:p>
                      <a:r>
                        <a:rPr lang="tr-TR" sz="1600" dirty="0"/>
                        <a:t>Görme engelli</a:t>
                      </a:r>
                    </a:p>
                  </a:txBody>
                  <a:tcPr>
                    <a:solidFill>
                      <a:srgbClr val="E7E9EE"/>
                    </a:solidFill>
                  </a:tcPr>
                </a:tc>
                <a:extLst>
                  <a:ext uri="{0D108BD9-81ED-4DB2-BD59-A6C34878D82A}">
                    <a16:rowId xmlns:a16="http://schemas.microsoft.com/office/drawing/2014/main" val="3746357078"/>
                  </a:ext>
                </a:extLst>
              </a:tr>
              <a:tr h="0">
                <a:tc vMerge="1">
                  <a:txBody>
                    <a:bodyPr/>
                    <a:lstStyle/>
                    <a:p>
                      <a:endParaRPr lang="tr-TR" dirty="0"/>
                    </a:p>
                  </a:txBody>
                  <a:tcPr/>
                </a:tc>
                <a:tc>
                  <a:txBody>
                    <a:bodyPr/>
                    <a:lstStyle/>
                    <a:p>
                      <a:r>
                        <a:rPr lang="tr-TR" sz="1600" dirty="0"/>
                        <a:t>Kimya </a:t>
                      </a:r>
                      <a:r>
                        <a:rPr lang="tr-TR" sz="1600" dirty="0" err="1"/>
                        <a:t>pr</a:t>
                      </a:r>
                      <a:r>
                        <a:rPr lang="tr-TR" sz="1600" dirty="0"/>
                        <a:t>.</a:t>
                      </a:r>
                    </a:p>
                  </a:txBody>
                  <a:tcPr/>
                </a:tc>
                <a:tc>
                  <a:txBody>
                    <a:bodyPr/>
                    <a:lstStyle/>
                    <a:p>
                      <a:r>
                        <a:rPr lang="tr-TR" sz="1600" dirty="0"/>
                        <a:t>Görme engelli</a:t>
                      </a:r>
                    </a:p>
                  </a:txBody>
                  <a:tcPr/>
                </a:tc>
                <a:extLst>
                  <a:ext uri="{0D108BD9-81ED-4DB2-BD59-A6C34878D82A}">
                    <a16:rowId xmlns:a16="http://schemas.microsoft.com/office/drawing/2014/main" val="2894532823"/>
                  </a:ext>
                </a:extLst>
              </a:tr>
              <a:tr h="0">
                <a:tc vMerge="1">
                  <a:txBody>
                    <a:bodyPr/>
                    <a:lstStyle/>
                    <a:p>
                      <a:endParaRPr lang="tr-TR" dirty="0"/>
                    </a:p>
                  </a:txBody>
                  <a:tcPr/>
                </a:tc>
                <a:tc>
                  <a:txBody>
                    <a:bodyPr/>
                    <a:lstStyle/>
                    <a:p>
                      <a:r>
                        <a:rPr lang="tr-TR" sz="1600" dirty="0"/>
                        <a:t>Şehir ve </a:t>
                      </a:r>
                      <a:r>
                        <a:rPr lang="tr-TR" sz="1600" dirty="0" smtClean="0"/>
                        <a:t>Bölge Planlama </a:t>
                      </a:r>
                      <a:r>
                        <a:rPr lang="tr-TR" sz="1600" dirty="0" err="1" smtClean="0"/>
                        <a:t>pr</a:t>
                      </a:r>
                      <a:r>
                        <a:rPr lang="tr-TR" sz="1600" dirty="0"/>
                        <a:t>.</a:t>
                      </a:r>
                    </a:p>
                  </a:txBody>
                  <a:tcPr>
                    <a:solidFill>
                      <a:srgbClr val="E7E9EE"/>
                    </a:solidFill>
                  </a:tcPr>
                </a:tc>
                <a:tc>
                  <a:txBody>
                    <a:bodyPr/>
                    <a:lstStyle/>
                    <a:p>
                      <a:r>
                        <a:rPr lang="tr-TR" sz="1600" dirty="0"/>
                        <a:t>Diğer</a:t>
                      </a:r>
                    </a:p>
                  </a:txBody>
                  <a:tcPr>
                    <a:solidFill>
                      <a:srgbClr val="E7E9EE"/>
                    </a:solidFill>
                  </a:tcPr>
                </a:tc>
                <a:extLst>
                  <a:ext uri="{0D108BD9-81ED-4DB2-BD59-A6C34878D82A}">
                    <a16:rowId xmlns:a16="http://schemas.microsoft.com/office/drawing/2014/main" val="3130538650"/>
                  </a:ext>
                </a:extLst>
              </a:tr>
              <a:tr h="0">
                <a:tc vMerge="1">
                  <a:txBody>
                    <a:bodyPr/>
                    <a:lstStyle/>
                    <a:p>
                      <a:endParaRPr lang="tr-TR" dirty="0"/>
                    </a:p>
                  </a:txBody>
                  <a:tcPr/>
                </a:tc>
                <a:tc>
                  <a:txBody>
                    <a:bodyPr/>
                    <a:lstStyle/>
                    <a:p>
                      <a:r>
                        <a:rPr lang="tr-TR" sz="1600" dirty="0"/>
                        <a:t>Zihin </a:t>
                      </a:r>
                      <a:r>
                        <a:rPr lang="tr-TR" sz="1600" dirty="0" smtClean="0"/>
                        <a:t>Engelliler Öğretmenliği </a:t>
                      </a:r>
                      <a:r>
                        <a:rPr lang="tr-TR" sz="1600" dirty="0" err="1" smtClean="0"/>
                        <a:t>pr</a:t>
                      </a:r>
                      <a:r>
                        <a:rPr lang="tr-TR" sz="1600" dirty="0"/>
                        <a:t>.</a:t>
                      </a:r>
                    </a:p>
                  </a:txBody>
                  <a:tcPr>
                    <a:solidFill>
                      <a:srgbClr val="E7E9EE"/>
                    </a:solidFill>
                  </a:tcPr>
                </a:tc>
                <a:tc>
                  <a:txBody>
                    <a:bodyPr/>
                    <a:lstStyle/>
                    <a:p>
                      <a:r>
                        <a:rPr lang="tr-TR" sz="1600" dirty="0"/>
                        <a:t>Görme engelli</a:t>
                      </a:r>
                    </a:p>
                  </a:txBody>
                  <a:tcPr>
                    <a:solidFill>
                      <a:srgbClr val="E7E9EE"/>
                    </a:solidFill>
                  </a:tcPr>
                </a:tc>
                <a:extLst>
                  <a:ext uri="{0D108BD9-81ED-4DB2-BD59-A6C34878D82A}">
                    <a16:rowId xmlns:a16="http://schemas.microsoft.com/office/drawing/2014/main" val="410720978"/>
                  </a:ext>
                </a:extLst>
              </a:tr>
              <a:tr h="0">
                <a:tc vMerge="1">
                  <a:txBody>
                    <a:bodyPr/>
                    <a:lstStyle/>
                    <a:p>
                      <a:endParaRPr lang="tr-TR" dirty="0"/>
                    </a:p>
                  </a:txBody>
                  <a:tcPr/>
                </a:tc>
                <a:tc>
                  <a:txBody>
                    <a:bodyPr/>
                    <a:lstStyle/>
                    <a:p>
                      <a:r>
                        <a:rPr lang="tr-TR" sz="1600" dirty="0"/>
                        <a:t>İlköğretim </a:t>
                      </a:r>
                      <a:r>
                        <a:rPr lang="tr-TR" sz="1600" dirty="0" smtClean="0"/>
                        <a:t>Matematik Öğretmenliği </a:t>
                      </a:r>
                      <a:r>
                        <a:rPr lang="tr-TR" sz="1600" dirty="0" err="1"/>
                        <a:t>pr</a:t>
                      </a:r>
                      <a:r>
                        <a:rPr lang="tr-TR" sz="1600" dirty="0"/>
                        <a:t>.</a:t>
                      </a:r>
                    </a:p>
                  </a:txBody>
                  <a:tcPr>
                    <a:solidFill>
                      <a:srgbClr val="E7E9EE"/>
                    </a:solidFill>
                  </a:tcPr>
                </a:tc>
                <a:tc>
                  <a:txBody>
                    <a:bodyPr/>
                    <a:lstStyle/>
                    <a:p>
                      <a:r>
                        <a:rPr lang="tr-TR" sz="1600" dirty="0"/>
                        <a:t>Görme engelli</a:t>
                      </a:r>
                    </a:p>
                  </a:txBody>
                  <a:tcPr>
                    <a:solidFill>
                      <a:srgbClr val="E7E9EE"/>
                    </a:solidFill>
                  </a:tcPr>
                </a:tc>
                <a:extLst>
                  <a:ext uri="{0D108BD9-81ED-4DB2-BD59-A6C34878D82A}">
                    <a16:rowId xmlns:a16="http://schemas.microsoft.com/office/drawing/2014/main" val="480427901"/>
                  </a:ext>
                </a:extLst>
              </a:tr>
              <a:tr h="0">
                <a:tc vMerge="1">
                  <a:txBody>
                    <a:bodyPr/>
                    <a:lstStyle/>
                    <a:p>
                      <a:endParaRPr lang="tr-TR" dirty="0"/>
                    </a:p>
                  </a:txBody>
                  <a:tcPr/>
                </a:tc>
                <a:tc>
                  <a:txBody>
                    <a:bodyPr/>
                    <a:lstStyle/>
                    <a:p>
                      <a:r>
                        <a:rPr lang="tr-TR" sz="1600" dirty="0"/>
                        <a:t>Kimya </a:t>
                      </a:r>
                      <a:r>
                        <a:rPr lang="tr-TR" sz="1600" dirty="0" err="1"/>
                        <a:t>pr</a:t>
                      </a:r>
                      <a:r>
                        <a:rPr lang="tr-TR" sz="1600" dirty="0"/>
                        <a:t>.</a:t>
                      </a:r>
                    </a:p>
                  </a:txBody>
                  <a:tcPr>
                    <a:solidFill>
                      <a:srgbClr val="E7E9EE"/>
                    </a:solidFill>
                  </a:tcPr>
                </a:tc>
                <a:tc>
                  <a:txBody>
                    <a:bodyPr/>
                    <a:lstStyle/>
                    <a:p>
                      <a:r>
                        <a:rPr lang="tr-TR" sz="1600" dirty="0"/>
                        <a:t>Bedensel engelli </a:t>
                      </a:r>
                    </a:p>
                  </a:txBody>
                  <a:tcPr>
                    <a:solidFill>
                      <a:srgbClr val="E7E9EE"/>
                    </a:solidFill>
                  </a:tcPr>
                </a:tc>
                <a:extLst>
                  <a:ext uri="{0D108BD9-81ED-4DB2-BD59-A6C34878D82A}">
                    <a16:rowId xmlns:a16="http://schemas.microsoft.com/office/drawing/2014/main" val="3486545222"/>
                  </a:ext>
                </a:extLst>
              </a:tr>
              <a:tr h="0">
                <a:tc vMerge="1">
                  <a:txBody>
                    <a:bodyPr/>
                    <a:lstStyle/>
                    <a:p>
                      <a:endParaRPr lang="tr-TR" dirty="0"/>
                    </a:p>
                  </a:txBody>
                  <a:tcPr/>
                </a:tc>
                <a:tc>
                  <a:txBody>
                    <a:bodyPr/>
                    <a:lstStyle/>
                    <a:p>
                      <a:r>
                        <a:rPr lang="tr-TR" sz="1600" dirty="0"/>
                        <a:t>Bilgisayar </a:t>
                      </a:r>
                      <a:r>
                        <a:rPr lang="tr-TR" sz="1600" dirty="0" smtClean="0"/>
                        <a:t>Bilimleri </a:t>
                      </a:r>
                      <a:r>
                        <a:rPr lang="tr-TR" sz="1600" dirty="0" err="1"/>
                        <a:t>pr</a:t>
                      </a:r>
                      <a:r>
                        <a:rPr lang="tr-TR" sz="1600" dirty="0"/>
                        <a:t>.</a:t>
                      </a:r>
                    </a:p>
                  </a:txBody>
                  <a:tcPr>
                    <a:solidFill>
                      <a:srgbClr val="E7E9EE"/>
                    </a:solidFill>
                  </a:tcPr>
                </a:tc>
                <a:tc>
                  <a:txBody>
                    <a:bodyPr/>
                    <a:lstStyle/>
                    <a:p>
                      <a:r>
                        <a:rPr lang="tr-TR" sz="1600" dirty="0"/>
                        <a:t>Bedensel engelli </a:t>
                      </a:r>
                    </a:p>
                  </a:txBody>
                  <a:tcPr>
                    <a:solidFill>
                      <a:srgbClr val="E7E9EE"/>
                    </a:solidFill>
                  </a:tcPr>
                </a:tc>
                <a:extLst>
                  <a:ext uri="{0D108BD9-81ED-4DB2-BD59-A6C34878D82A}">
                    <a16:rowId xmlns:a16="http://schemas.microsoft.com/office/drawing/2014/main" val="1950043587"/>
                  </a:ext>
                </a:extLst>
              </a:tr>
              <a:tr h="0">
                <a:tc vMerge="1">
                  <a:txBody>
                    <a:bodyPr/>
                    <a:lstStyle/>
                    <a:p>
                      <a:endParaRPr lang="tr-TR" dirty="0"/>
                    </a:p>
                  </a:txBody>
                  <a:tcPr/>
                </a:tc>
                <a:tc>
                  <a:txBody>
                    <a:bodyPr/>
                    <a:lstStyle/>
                    <a:p>
                      <a:r>
                        <a:rPr lang="tr-TR" sz="1600" dirty="0"/>
                        <a:t>Okul </a:t>
                      </a:r>
                      <a:r>
                        <a:rPr lang="tr-TR" sz="1600" dirty="0" smtClean="0"/>
                        <a:t>Öncesi Öğretmenliği </a:t>
                      </a:r>
                      <a:r>
                        <a:rPr lang="tr-TR" sz="1600" dirty="0" err="1" smtClean="0"/>
                        <a:t>pr</a:t>
                      </a:r>
                      <a:r>
                        <a:rPr lang="tr-TR" sz="1600" dirty="0"/>
                        <a:t>.</a:t>
                      </a:r>
                    </a:p>
                  </a:txBody>
                  <a:tcPr/>
                </a:tc>
                <a:tc>
                  <a:txBody>
                    <a:bodyPr/>
                    <a:lstStyle/>
                    <a:p>
                      <a:r>
                        <a:rPr lang="tr-TR" sz="1600" dirty="0"/>
                        <a:t>Görme engelli</a:t>
                      </a:r>
                    </a:p>
                  </a:txBody>
                  <a:tcPr/>
                </a:tc>
                <a:extLst>
                  <a:ext uri="{0D108BD9-81ED-4DB2-BD59-A6C34878D82A}">
                    <a16:rowId xmlns:a16="http://schemas.microsoft.com/office/drawing/2014/main" val="1047852222"/>
                  </a:ext>
                </a:extLst>
              </a:tr>
            </a:tbl>
          </a:graphicData>
        </a:graphic>
      </p:graphicFrame>
    </p:spTree>
    <p:extLst>
      <p:ext uri="{BB962C8B-B14F-4D97-AF65-F5344CB8AC3E}">
        <p14:creationId xmlns:p14="http://schemas.microsoft.com/office/powerpoint/2010/main" val="5084396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C8D3C80-BC90-443C-82B6-5480CF972356}"/>
              </a:ext>
            </a:extLst>
          </p:cNvPr>
          <p:cNvSpPr>
            <a:spLocks noGrp="1"/>
          </p:cNvSpPr>
          <p:nvPr>
            <p:ph type="title"/>
          </p:nvPr>
        </p:nvSpPr>
        <p:spPr/>
        <p:txBody>
          <a:bodyPr>
            <a:normAutofit/>
          </a:bodyPr>
          <a:lstStyle/>
          <a:p>
            <a:r>
              <a:rPr lang="tr-TR" dirty="0"/>
              <a:t>2024 Yılı Engelsiz Program Nişanları v</a:t>
            </a:r>
            <a:r>
              <a:rPr lang="tr-TR" dirty="0" smtClean="0"/>
              <a:t>e </a:t>
            </a:r>
            <a:r>
              <a:rPr lang="tr-TR" dirty="0"/>
              <a:t>İlgili Engel </a:t>
            </a:r>
            <a:r>
              <a:rPr lang="tr-TR" dirty="0" smtClean="0"/>
              <a:t>Grupları (2)</a:t>
            </a:r>
            <a:endParaRPr lang="tr-TR" dirty="0"/>
          </a:p>
        </p:txBody>
      </p:sp>
      <p:graphicFrame>
        <p:nvGraphicFramePr>
          <p:cNvPr id="4" name="Tablo 3">
            <a:extLst>
              <a:ext uri="{FF2B5EF4-FFF2-40B4-BE49-F238E27FC236}">
                <a16:creationId xmlns:a16="http://schemas.microsoft.com/office/drawing/2014/main" id="{DB448C9A-FA93-4A43-B64C-BA488FAD8EA1}"/>
              </a:ext>
            </a:extLst>
          </p:cNvPr>
          <p:cNvGraphicFramePr>
            <a:graphicFrameLocks noGrp="1"/>
          </p:cNvGraphicFramePr>
          <p:nvPr>
            <p:extLst>
              <p:ext uri="{D42A27DB-BD31-4B8C-83A1-F6EECF244321}">
                <p14:modId xmlns:p14="http://schemas.microsoft.com/office/powerpoint/2010/main" val="3158985805"/>
              </p:ext>
            </p:extLst>
          </p:nvPr>
        </p:nvGraphicFramePr>
        <p:xfrm>
          <a:off x="838200" y="1805353"/>
          <a:ext cx="10237236" cy="2011680"/>
        </p:xfrm>
        <a:graphic>
          <a:graphicData uri="http://schemas.openxmlformats.org/drawingml/2006/table">
            <a:tbl>
              <a:tblPr firstRow="1" bandRow="1">
                <a:tableStyleId>{5C22544A-7EE6-4342-B048-85BDC9FD1C3A}</a:tableStyleId>
              </a:tblPr>
              <a:tblGrid>
                <a:gridCol w="3042138">
                  <a:extLst>
                    <a:ext uri="{9D8B030D-6E8A-4147-A177-3AD203B41FA5}">
                      <a16:colId xmlns:a16="http://schemas.microsoft.com/office/drawing/2014/main" val="658483967"/>
                    </a:ext>
                  </a:extLst>
                </a:gridCol>
                <a:gridCol w="3364524">
                  <a:extLst>
                    <a:ext uri="{9D8B030D-6E8A-4147-A177-3AD203B41FA5}">
                      <a16:colId xmlns:a16="http://schemas.microsoft.com/office/drawing/2014/main" val="682537205"/>
                    </a:ext>
                  </a:extLst>
                </a:gridCol>
                <a:gridCol w="3830574">
                  <a:extLst>
                    <a:ext uri="{9D8B030D-6E8A-4147-A177-3AD203B41FA5}">
                      <a16:colId xmlns:a16="http://schemas.microsoft.com/office/drawing/2014/main" val="1669018085"/>
                    </a:ext>
                  </a:extLst>
                </a:gridCol>
              </a:tblGrid>
              <a:tr h="259450">
                <a:tc>
                  <a:txBody>
                    <a:bodyPr/>
                    <a:lstStyle/>
                    <a:p>
                      <a:r>
                        <a:rPr lang="tr-TR" sz="1600" dirty="0"/>
                        <a:t>ÜNİVERSİTE </a:t>
                      </a:r>
                    </a:p>
                  </a:txBody>
                  <a:tcPr/>
                </a:tc>
                <a:tc>
                  <a:txBody>
                    <a:bodyPr/>
                    <a:lstStyle/>
                    <a:p>
                      <a:r>
                        <a:rPr lang="tr-TR" sz="1600" dirty="0"/>
                        <a:t>PROGRAM</a:t>
                      </a:r>
                    </a:p>
                  </a:txBody>
                  <a:tcPr/>
                </a:tc>
                <a:tc>
                  <a:txBody>
                    <a:bodyPr/>
                    <a:lstStyle/>
                    <a:p>
                      <a:r>
                        <a:rPr lang="tr-TR" sz="1600" dirty="0"/>
                        <a:t>ENGEL DURUMU</a:t>
                      </a:r>
                    </a:p>
                  </a:txBody>
                  <a:tcPr/>
                </a:tc>
                <a:extLst>
                  <a:ext uri="{0D108BD9-81ED-4DB2-BD59-A6C34878D82A}">
                    <a16:rowId xmlns:a16="http://schemas.microsoft.com/office/drawing/2014/main" val="847835976"/>
                  </a:ext>
                </a:extLst>
              </a:tr>
              <a:tr h="0">
                <a:tc rowSpan="2">
                  <a:txBody>
                    <a:bodyPr/>
                    <a:lstStyle/>
                    <a:p>
                      <a:r>
                        <a:rPr lang="tr-TR" sz="1600" dirty="0"/>
                        <a:t>İZMİR DEMOKRASİ ÜNİVERSİTESİ </a:t>
                      </a:r>
                    </a:p>
                  </a:txBody>
                  <a:tcPr>
                    <a:solidFill>
                      <a:srgbClr val="CBD0DC"/>
                    </a:solidFill>
                  </a:tcPr>
                </a:tc>
                <a:tc>
                  <a:txBody>
                    <a:bodyPr/>
                    <a:lstStyle/>
                    <a:p>
                      <a:r>
                        <a:rPr lang="tr-TR" sz="1600" dirty="0"/>
                        <a:t>Müzikoloji </a:t>
                      </a:r>
                      <a:r>
                        <a:rPr lang="tr-TR" sz="1600" dirty="0" err="1"/>
                        <a:t>pr</a:t>
                      </a:r>
                      <a:r>
                        <a:rPr lang="tr-TR" sz="1600" dirty="0"/>
                        <a:t>.</a:t>
                      </a:r>
                    </a:p>
                  </a:txBody>
                  <a:tcPr>
                    <a:solidFill>
                      <a:srgbClr val="CBD0DC"/>
                    </a:solidFill>
                  </a:tcPr>
                </a:tc>
                <a:tc>
                  <a:txBody>
                    <a:bodyPr/>
                    <a:lstStyle/>
                    <a:p>
                      <a:r>
                        <a:rPr lang="tr-TR" sz="1600" dirty="0"/>
                        <a:t>Otizm spektrum bozukluğu</a:t>
                      </a:r>
                    </a:p>
                  </a:txBody>
                  <a:tcPr>
                    <a:solidFill>
                      <a:srgbClr val="CBD0DC"/>
                    </a:solidFill>
                  </a:tcPr>
                </a:tc>
                <a:extLst>
                  <a:ext uri="{0D108BD9-81ED-4DB2-BD59-A6C34878D82A}">
                    <a16:rowId xmlns:a16="http://schemas.microsoft.com/office/drawing/2014/main" val="916634042"/>
                  </a:ext>
                </a:extLst>
              </a:tr>
              <a:tr h="0">
                <a:tc vMerge="1">
                  <a:txBody>
                    <a:bodyPr/>
                    <a:lstStyle/>
                    <a:p>
                      <a:endParaRPr lang="tr-TR" sz="1600" dirty="0"/>
                    </a:p>
                  </a:txBody>
                  <a:tcPr/>
                </a:tc>
                <a:tc>
                  <a:txBody>
                    <a:bodyPr/>
                    <a:lstStyle/>
                    <a:p>
                      <a:r>
                        <a:rPr lang="tr-TR" sz="1600" dirty="0"/>
                        <a:t>Rehberlik ve </a:t>
                      </a:r>
                      <a:r>
                        <a:rPr lang="tr-TR" sz="1600" dirty="0" smtClean="0"/>
                        <a:t>Psikolojik Danışmanlık </a:t>
                      </a:r>
                      <a:r>
                        <a:rPr lang="tr-TR" sz="1600" dirty="0" err="1"/>
                        <a:t>pr</a:t>
                      </a:r>
                      <a:r>
                        <a:rPr lang="tr-TR" sz="1600" dirty="0"/>
                        <a:t>.</a:t>
                      </a:r>
                    </a:p>
                  </a:txBody>
                  <a:tcPr>
                    <a:solidFill>
                      <a:srgbClr val="CBD0DC"/>
                    </a:solidFill>
                  </a:tcPr>
                </a:tc>
                <a:tc>
                  <a:txBody>
                    <a:bodyPr/>
                    <a:lstStyle/>
                    <a:p>
                      <a:r>
                        <a:rPr lang="tr-TR" sz="1600" dirty="0"/>
                        <a:t>Görme engelli </a:t>
                      </a:r>
                    </a:p>
                  </a:txBody>
                  <a:tcPr>
                    <a:solidFill>
                      <a:srgbClr val="CBD0DC"/>
                    </a:solidFill>
                  </a:tcPr>
                </a:tc>
                <a:extLst>
                  <a:ext uri="{0D108BD9-81ED-4DB2-BD59-A6C34878D82A}">
                    <a16:rowId xmlns:a16="http://schemas.microsoft.com/office/drawing/2014/main" val="3066096556"/>
                  </a:ext>
                </a:extLst>
              </a:tr>
              <a:tr h="0">
                <a:tc>
                  <a:txBody>
                    <a:bodyPr/>
                    <a:lstStyle/>
                    <a:p>
                      <a:r>
                        <a:rPr lang="tr-TR" sz="1600" dirty="0"/>
                        <a:t>İZMİR BAKIRÇAY ÜNİVERSİTESİ </a:t>
                      </a:r>
                    </a:p>
                  </a:txBody>
                  <a:tcPr>
                    <a:solidFill>
                      <a:srgbClr val="E7E9EE"/>
                    </a:solidFill>
                  </a:tcPr>
                </a:tc>
                <a:tc>
                  <a:txBody>
                    <a:bodyPr/>
                    <a:lstStyle/>
                    <a:p>
                      <a:r>
                        <a:rPr lang="tr-TR" sz="1600" dirty="0"/>
                        <a:t>Sağlık </a:t>
                      </a:r>
                      <a:r>
                        <a:rPr lang="tr-TR" sz="1600" dirty="0" smtClean="0"/>
                        <a:t>Yönetimi </a:t>
                      </a:r>
                      <a:r>
                        <a:rPr lang="tr-TR" sz="1600" dirty="0" err="1"/>
                        <a:t>pr</a:t>
                      </a:r>
                      <a:r>
                        <a:rPr lang="tr-TR" sz="1600" dirty="0"/>
                        <a:t>.</a:t>
                      </a:r>
                    </a:p>
                  </a:txBody>
                  <a:tcPr>
                    <a:solidFill>
                      <a:srgbClr val="E7E9EE"/>
                    </a:solidFill>
                  </a:tcPr>
                </a:tc>
                <a:tc>
                  <a:txBody>
                    <a:bodyPr/>
                    <a:lstStyle/>
                    <a:p>
                      <a:r>
                        <a:rPr lang="tr-TR" sz="1600" dirty="0"/>
                        <a:t>Bedensel engelli </a:t>
                      </a:r>
                    </a:p>
                  </a:txBody>
                  <a:tcPr>
                    <a:solidFill>
                      <a:srgbClr val="E7E9EE"/>
                    </a:solidFill>
                  </a:tcPr>
                </a:tc>
                <a:extLst>
                  <a:ext uri="{0D108BD9-81ED-4DB2-BD59-A6C34878D82A}">
                    <a16:rowId xmlns:a16="http://schemas.microsoft.com/office/drawing/2014/main" val="3720604951"/>
                  </a:ext>
                </a:extLst>
              </a:tr>
              <a:tr h="0">
                <a:tc rowSpan="2">
                  <a:txBody>
                    <a:bodyPr/>
                    <a:lstStyle/>
                    <a:p>
                      <a:r>
                        <a:rPr lang="tr-TR" sz="1600" dirty="0"/>
                        <a:t>YAŞAR ÜNİVERSİTESİ </a:t>
                      </a:r>
                    </a:p>
                  </a:txBody>
                  <a:tcPr>
                    <a:solidFill>
                      <a:srgbClr val="CBD0DC"/>
                    </a:solidFill>
                  </a:tcPr>
                </a:tc>
                <a:tc>
                  <a:txBody>
                    <a:bodyPr/>
                    <a:lstStyle/>
                    <a:p>
                      <a:r>
                        <a:rPr lang="tr-TR" sz="1600" dirty="0"/>
                        <a:t>Müzik </a:t>
                      </a:r>
                      <a:r>
                        <a:rPr lang="tr-TR" sz="1600" dirty="0" err="1"/>
                        <a:t>pr</a:t>
                      </a:r>
                      <a:r>
                        <a:rPr lang="tr-TR" sz="1600" dirty="0"/>
                        <a:t>. (ücretli)</a:t>
                      </a:r>
                    </a:p>
                  </a:txBody>
                  <a:tcPr>
                    <a:solidFill>
                      <a:srgbClr val="CBD0DC"/>
                    </a:solidFill>
                  </a:tcPr>
                </a:tc>
                <a:tc>
                  <a:txBody>
                    <a:bodyPr/>
                    <a:lstStyle/>
                    <a:p>
                      <a:r>
                        <a:rPr lang="tr-TR" sz="1600" dirty="0"/>
                        <a:t>Otizm spektrum bozukluğu</a:t>
                      </a:r>
                    </a:p>
                  </a:txBody>
                  <a:tcPr>
                    <a:solidFill>
                      <a:srgbClr val="CBD0DC"/>
                    </a:solidFill>
                  </a:tcPr>
                </a:tc>
                <a:extLst>
                  <a:ext uri="{0D108BD9-81ED-4DB2-BD59-A6C34878D82A}">
                    <a16:rowId xmlns:a16="http://schemas.microsoft.com/office/drawing/2014/main" val="3353607604"/>
                  </a:ext>
                </a:extLst>
              </a:tr>
              <a:tr h="0">
                <a:tc vMerge="1">
                  <a:txBody>
                    <a:bodyPr/>
                    <a:lstStyle/>
                    <a:p>
                      <a:endParaRPr lang="tr-TR" dirty="0"/>
                    </a:p>
                  </a:txBody>
                  <a:tcPr/>
                </a:tc>
                <a:tc>
                  <a:txBody>
                    <a:bodyPr/>
                    <a:lstStyle/>
                    <a:p>
                      <a:r>
                        <a:rPr lang="tr-TR" sz="1600" dirty="0"/>
                        <a:t>Hukuk </a:t>
                      </a:r>
                      <a:r>
                        <a:rPr lang="tr-TR" sz="1600" dirty="0" err="1"/>
                        <a:t>pr</a:t>
                      </a:r>
                      <a:r>
                        <a:rPr lang="tr-TR" sz="1600" dirty="0"/>
                        <a:t>. (ücretli)</a:t>
                      </a:r>
                    </a:p>
                  </a:txBody>
                  <a:tcPr>
                    <a:solidFill>
                      <a:srgbClr val="CBD0DC"/>
                    </a:solidFill>
                  </a:tcPr>
                </a:tc>
                <a:tc>
                  <a:txBody>
                    <a:bodyPr/>
                    <a:lstStyle/>
                    <a:p>
                      <a:r>
                        <a:rPr lang="tr-TR" sz="1600" dirty="0"/>
                        <a:t>Görme engelli</a:t>
                      </a:r>
                    </a:p>
                  </a:txBody>
                  <a:tcPr>
                    <a:solidFill>
                      <a:srgbClr val="CBD0DC"/>
                    </a:solidFill>
                  </a:tcPr>
                </a:tc>
                <a:extLst>
                  <a:ext uri="{0D108BD9-81ED-4DB2-BD59-A6C34878D82A}">
                    <a16:rowId xmlns:a16="http://schemas.microsoft.com/office/drawing/2014/main" val="4213088993"/>
                  </a:ext>
                </a:extLst>
              </a:tr>
            </a:tbl>
          </a:graphicData>
        </a:graphic>
      </p:graphicFrame>
      <p:sp>
        <p:nvSpPr>
          <p:cNvPr id="5" name="Metin kutusu 4">
            <a:extLst>
              <a:ext uri="{FF2B5EF4-FFF2-40B4-BE49-F238E27FC236}">
                <a16:creationId xmlns:a16="http://schemas.microsoft.com/office/drawing/2014/main" id="{7AC05C96-4871-48E0-BE33-EAD38C3B3EFE}"/>
              </a:ext>
            </a:extLst>
          </p:cNvPr>
          <p:cNvSpPr txBox="1"/>
          <p:nvPr/>
        </p:nvSpPr>
        <p:spPr>
          <a:xfrm>
            <a:off x="735565" y="5410717"/>
            <a:ext cx="10237236" cy="230832"/>
          </a:xfrm>
          <a:prstGeom prst="rect">
            <a:avLst/>
          </a:prstGeom>
          <a:noFill/>
        </p:spPr>
        <p:txBody>
          <a:bodyPr wrap="square" rtlCol="0">
            <a:spAutoFit/>
          </a:bodyPr>
          <a:lstStyle/>
          <a:p>
            <a:r>
              <a:rPr lang="tr-TR" sz="900" dirty="0">
                <a:solidFill>
                  <a:schemeClr val="accent1"/>
                </a:solidFill>
              </a:rPr>
              <a:t>https://www.yok.gov.tr/HaberBelgeleri/Haber%20%c4%b0%c3%a7erisindeki%20Belgeler/Dosyalar/2024/2024-engelsiz-universite-odulleri-odul-alanlar.pdf</a:t>
            </a:r>
          </a:p>
        </p:txBody>
      </p:sp>
    </p:spTree>
    <p:extLst>
      <p:ext uri="{BB962C8B-B14F-4D97-AF65-F5344CB8AC3E}">
        <p14:creationId xmlns:p14="http://schemas.microsoft.com/office/powerpoint/2010/main" val="2228836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Program Sayıları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68562277"/>
              </p:ext>
            </p:extLst>
          </p:nvPr>
        </p:nvGraphicFramePr>
        <p:xfrm>
          <a:off x="838200" y="1762125"/>
          <a:ext cx="10452100" cy="3735570"/>
        </p:xfrm>
        <a:graphic>
          <a:graphicData uri="http://schemas.openxmlformats.org/drawingml/2006/table">
            <a:tbl>
              <a:tblPr firstRow="1" bandRow="1">
                <a:tableStyleId>{BC89EF96-8CEA-46FF-86C4-4CE0E7609802}</a:tableStyleId>
              </a:tblPr>
              <a:tblGrid>
                <a:gridCol w="3340100">
                  <a:extLst>
                    <a:ext uri="{9D8B030D-6E8A-4147-A177-3AD203B41FA5}">
                      <a16:colId xmlns:a16="http://schemas.microsoft.com/office/drawing/2014/main" val="1584530580"/>
                    </a:ext>
                  </a:extLst>
                </a:gridCol>
                <a:gridCol w="889000">
                  <a:extLst>
                    <a:ext uri="{9D8B030D-6E8A-4147-A177-3AD203B41FA5}">
                      <a16:colId xmlns:a16="http://schemas.microsoft.com/office/drawing/2014/main" val="163578637"/>
                    </a:ext>
                  </a:extLst>
                </a:gridCol>
                <a:gridCol w="844295">
                  <a:extLst>
                    <a:ext uri="{9D8B030D-6E8A-4147-A177-3AD203B41FA5}">
                      <a16:colId xmlns:a16="http://schemas.microsoft.com/office/drawing/2014/main" val="2403720421"/>
                    </a:ext>
                  </a:extLst>
                </a:gridCol>
                <a:gridCol w="893824">
                  <a:extLst>
                    <a:ext uri="{9D8B030D-6E8A-4147-A177-3AD203B41FA5}">
                      <a16:colId xmlns:a16="http://schemas.microsoft.com/office/drawing/2014/main" val="2087881919"/>
                    </a:ext>
                  </a:extLst>
                </a:gridCol>
                <a:gridCol w="868646">
                  <a:extLst>
                    <a:ext uri="{9D8B030D-6E8A-4147-A177-3AD203B41FA5}">
                      <a16:colId xmlns:a16="http://schemas.microsoft.com/office/drawing/2014/main" val="475246868"/>
                    </a:ext>
                  </a:extLst>
                </a:gridCol>
                <a:gridCol w="830879">
                  <a:extLst>
                    <a:ext uri="{9D8B030D-6E8A-4147-A177-3AD203B41FA5}">
                      <a16:colId xmlns:a16="http://schemas.microsoft.com/office/drawing/2014/main" val="2034401060"/>
                    </a:ext>
                  </a:extLst>
                </a:gridCol>
                <a:gridCol w="956769">
                  <a:extLst>
                    <a:ext uri="{9D8B030D-6E8A-4147-A177-3AD203B41FA5}">
                      <a16:colId xmlns:a16="http://schemas.microsoft.com/office/drawing/2014/main" val="993553640"/>
                    </a:ext>
                  </a:extLst>
                </a:gridCol>
                <a:gridCol w="888787">
                  <a:extLst>
                    <a:ext uri="{9D8B030D-6E8A-4147-A177-3AD203B41FA5}">
                      <a16:colId xmlns:a16="http://schemas.microsoft.com/office/drawing/2014/main" val="1863799828"/>
                    </a:ext>
                  </a:extLst>
                </a:gridCol>
                <a:gridCol w="939800">
                  <a:extLst>
                    <a:ext uri="{9D8B030D-6E8A-4147-A177-3AD203B41FA5}">
                      <a16:colId xmlns:a16="http://schemas.microsoft.com/office/drawing/2014/main" val="1073121498"/>
                    </a:ext>
                  </a:extLst>
                </a:gridCol>
              </a:tblGrid>
              <a:tr h="306000">
                <a:tc>
                  <a:txBody>
                    <a:bodyPr/>
                    <a:lstStyle/>
                    <a:p>
                      <a:pPr algn="l" fontAlgn="ctr"/>
                      <a:r>
                        <a:rPr lang="tr-TR" sz="1400" u="none" strike="noStrike" dirty="0">
                          <a:effectLst/>
                        </a:rPr>
                        <a:t>ÜNİVERSİTE ADI</a:t>
                      </a:r>
                      <a:endParaRPr lang="tr-TR" sz="1400" b="1" i="0" u="none" strike="noStrike" dirty="0">
                        <a:solidFill>
                          <a:srgbClr val="FF0000"/>
                        </a:solidFill>
                        <a:effectLst/>
                        <a:latin typeface="Arial" panose="020B0604020202020204" pitchFamily="34" charset="0"/>
                      </a:endParaRPr>
                    </a:p>
                  </a:txBody>
                  <a:tcPr marL="108000" marR="108000" marT="3810" marB="0" anchor="ctr"/>
                </a:tc>
                <a:tc>
                  <a:txBody>
                    <a:bodyPr/>
                    <a:lstStyle/>
                    <a:p>
                      <a:pPr algn="ctr" fontAlgn="ctr"/>
                      <a:r>
                        <a:rPr lang="tr-TR" sz="1200" b="1" i="0" u="none" strike="noStrike" dirty="0" smtClean="0">
                          <a:solidFill>
                            <a:schemeClr val="tx1"/>
                          </a:solidFill>
                          <a:effectLst/>
                          <a:latin typeface="+mn-lt"/>
                          <a:cs typeface="Arial" panose="020B0604020202020204" pitchFamily="34" charset="0"/>
                        </a:rPr>
                        <a:t>ÖNLİSANS</a:t>
                      </a:r>
                      <a:endParaRPr lang="tr-TR" sz="1200" b="1" i="0" u="none" strike="noStrike" dirty="0">
                        <a:solidFill>
                          <a:schemeClr val="tx1"/>
                        </a:solidFill>
                        <a:effectLst/>
                        <a:latin typeface="+mn-lt"/>
                        <a:cs typeface="Arial" panose="020B0604020202020204" pitchFamily="34" charset="0"/>
                      </a:endParaRPr>
                    </a:p>
                  </a:txBody>
                  <a:tcPr marL="108000" marR="108000" marT="3810" marB="0" anchor="ctr"/>
                </a:tc>
                <a:tc>
                  <a:txBody>
                    <a:bodyPr/>
                    <a:lstStyle/>
                    <a:p>
                      <a:pPr algn="ctr" fontAlgn="ctr"/>
                      <a:r>
                        <a:rPr lang="tr-TR" sz="1200" b="1" i="0" u="none" strike="noStrike" dirty="0">
                          <a:solidFill>
                            <a:schemeClr val="tx1"/>
                          </a:solidFill>
                          <a:effectLst/>
                          <a:latin typeface="+mn-lt"/>
                          <a:cs typeface="Arial" panose="020B0604020202020204" pitchFamily="34" charset="0"/>
                        </a:rPr>
                        <a:t>LİSANS</a:t>
                      </a:r>
                    </a:p>
                  </a:txBody>
                  <a:tcPr marL="108000" marR="108000" marT="3810" marB="0" anchor="ctr"/>
                </a:tc>
                <a:tc>
                  <a:txBody>
                    <a:bodyPr/>
                    <a:lstStyle/>
                    <a:p>
                      <a:pPr algn="ctr" fontAlgn="ctr"/>
                      <a:r>
                        <a:rPr lang="tr-TR" sz="1200" b="1" i="0" u="none" strike="noStrike" dirty="0" smtClean="0">
                          <a:solidFill>
                            <a:schemeClr val="tx1"/>
                          </a:solidFill>
                          <a:effectLst/>
                          <a:latin typeface="+mn-lt"/>
                          <a:cs typeface="Arial" panose="020B0604020202020204" pitchFamily="34" charset="0"/>
                        </a:rPr>
                        <a:t>YÜK.LİS</a:t>
                      </a:r>
                      <a:r>
                        <a:rPr lang="tr-TR" sz="1200" b="1" i="0" u="none" strike="noStrike" dirty="0">
                          <a:solidFill>
                            <a:schemeClr val="tx1"/>
                          </a:solidFill>
                          <a:effectLst/>
                          <a:latin typeface="+mn-lt"/>
                          <a:cs typeface="Arial" panose="020B0604020202020204" pitchFamily="34" charset="0"/>
                        </a:rPr>
                        <a:t>.</a:t>
                      </a:r>
                    </a:p>
                  </a:txBody>
                  <a:tcPr marL="108000" marR="108000" marT="3810" marB="0" anchor="ctr"/>
                </a:tc>
                <a:tc>
                  <a:txBody>
                    <a:bodyPr/>
                    <a:lstStyle/>
                    <a:p>
                      <a:pPr algn="ctr" fontAlgn="ctr"/>
                      <a:r>
                        <a:rPr lang="tr-TR" sz="1200" b="1" i="0" u="none" strike="noStrike" dirty="0" smtClean="0">
                          <a:solidFill>
                            <a:schemeClr val="tx1"/>
                          </a:solidFill>
                          <a:effectLst/>
                          <a:latin typeface="+mn-lt"/>
                          <a:cs typeface="Arial" panose="020B0604020202020204" pitchFamily="34" charset="0"/>
                        </a:rPr>
                        <a:t>DOKTORA</a:t>
                      </a:r>
                      <a:endParaRPr lang="tr-TR" sz="1200" b="1" i="0" u="none" strike="noStrike" dirty="0">
                        <a:solidFill>
                          <a:schemeClr val="tx1"/>
                        </a:solidFill>
                        <a:effectLst/>
                        <a:latin typeface="+mn-lt"/>
                        <a:cs typeface="Arial" panose="020B0604020202020204" pitchFamily="34" charset="0"/>
                      </a:endParaRPr>
                    </a:p>
                  </a:txBody>
                  <a:tcPr marL="108000" marR="108000" marT="3810" marB="0" anchor="ctr"/>
                </a:tc>
                <a:tc>
                  <a:txBody>
                    <a:bodyPr/>
                    <a:lstStyle/>
                    <a:p>
                      <a:pPr algn="ctr" fontAlgn="ctr"/>
                      <a:r>
                        <a:rPr lang="tr-TR" sz="1200" b="1" i="0" u="none" strike="noStrike" dirty="0" smtClean="0">
                          <a:solidFill>
                            <a:schemeClr val="tx1"/>
                          </a:solidFill>
                          <a:effectLst/>
                          <a:latin typeface="+mn-lt"/>
                          <a:cs typeface="Arial" panose="020B0604020202020204" pitchFamily="34" charset="0"/>
                        </a:rPr>
                        <a:t>SAN.</a:t>
                      </a:r>
                      <a:r>
                        <a:rPr lang="tr-TR" sz="1200" b="1" i="0" u="none" strike="noStrike" baseline="0" dirty="0" smtClean="0">
                          <a:solidFill>
                            <a:schemeClr val="tx1"/>
                          </a:solidFill>
                          <a:effectLst/>
                          <a:latin typeface="+mn-lt"/>
                          <a:cs typeface="Arial" panose="020B0604020202020204" pitchFamily="34" charset="0"/>
                        </a:rPr>
                        <a:t>YET</a:t>
                      </a:r>
                      <a:r>
                        <a:rPr lang="tr-TR" sz="1200" b="1" i="0" u="none" strike="noStrike" baseline="0" dirty="0">
                          <a:solidFill>
                            <a:schemeClr val="tx1"/>
                          </a:solidFill>
                          <a:effectLst/>
                          <a:latin typeface="+mn-lt"/>
                          <a:cs typeface="Arial" panose="020B0604020202020204" pitchFamily="34" charset="0"/>
                        </a:rPr>
                        <a:t>.</a:t>
                      </a:r>
                      <a:endParaRPr lang="tr-TR" sz="1200" b="1" i="0" u="none" strike="noStrike" dirty="0">
                        <a:solidFill>
                          <a:schemeClr val="tx1"/>
                        </a:solidFill>
                        <a:effectLst/>
                        <a:latin typeface="+mn-lt"/>
                        <a:cs typeface="Arial" panose="020B0604020202020204" pitchFamily="34" charset="0"/>
                      </a:endParaRPr>
                    </a:p>
                  </a:txBody>
                  <a:tcPr marL="108000" marR="108000" marT="3810" marB="0" anchor="ctr"/>
                </a:tc>
                <a:tc>
                  <a:txBody>
                    <a:bodyPr/>
                    <a:lstStyle/>
                    <a:p>
                      <a:pPr algn="ctr" fontAlgn="ctr"/>
                      <a:r>
                        <a:rPr lang="tr-TR" sz="1200" b="1" i="0" u="none" strike="noStrike" dirty="0" smtClean="0">
                          <a:solidFill>
                            <a:schemeClr val="tx1"/>
                          </a:solidFill>
                          <a:effectLst/>
                          <a:latin typeface="+mn-lt"/>
                          <a:cs typeface="Arial" panose="020B0604020202020204" pitchFamily="34" charset="0"/>
                        </a:rPr>
                        <a:t>DİS.ARASI</a:t>
                      </a:r>
                      <a:r>
                        <a:rPr lang="tr-TR" sz="1200" b="1" i="0" u="none" strike="noStrike" baseline="0" dirty="0" smtClean="0">
                          <a:solidFill>
                            <a:schemeClr val="tx1"/>
                          </a:solidFill>
                          <a:effectLst/>
                          <a:latin typeface="+mn-lt"/>
                          <a:cs typeface="Arial" panose="020B0604020202020204" pitchFamily="34" charset="0"/>
                        </a:rPr>
                        <a:t> </a:t>
                      </a:r>
                      <a:r>
                        <a:rPr lang="tr-TR" sz="1200" b="1" i="0" u="none" strike="noStrike" baseline="0" dirty="0">
                          <a:solidFill>
                            <a:schemeClr val="tx1"/>
                          </a:solidFill>
                          <a:effectLst/>
                          <a:latin typeface="+mn-lt"/>
                          <a:cs typeface="Arial" panose="020B0604020202020204" pitchFamily="34" charset="0"/>
                        </a:rPr>
                        <a:t>YL.</a:t>
                      </a:r>
                      <a:endParaRPr lang="tr-TR" sz="1200" b="1" i="0" u="none" strike="noStrike" dirty="0">
                        <a:solidFill>
                          <a:schemeClr val="tx1"/>
                        </a:solidFill>
                        <a:effectLst/>
                        <a:latin typeface="+mn-lt"/>
                        <a:cs typeface="Arial" panose="020B0604020202020204" pitchFamily="34" charset="0"/>
                      </a:endParaRPr>
                    </a:p>
                  </a:txBody>
                  <a:tcPr marL="108000" marR="108000" marT="3810" marB="0" anchor="ctr"/>
                </a:tc>
                <a:tc>
                  <a:txBody>
                    <a:bodyPr/>
                    <a:lstStyle/>
                    <a:p>
                      <a:pPr algn="ctr" fontAlgn="ctr"/>
                      <a:r>
                        <a:rPr lang="tr-TR" sz="1200" b="1" i="0" u="none" strike="noStrike" dirty="0" smtClean="0">
                          <a:solidFill>
                            <a:schemeClr val="tx1"/>
                          </a:solidFill>
                          <a:effectLst/>
                          <a:latin typeface="+mn-lt"/>
                          <a:cs typeface="Arial" panose="020B0604020202020204" pitchFamily="34" charset="0"/>
                        </a:rPr>
                        <a:t>DİS.ARASI DR</a:t>
                      </a:r>
                      <a:r>
                        <a:rPr lang="tr-TR" sz="1200" b="1" i="0" u="none" strike="noStrike" dirty="0">
                          <a:solidFill>
                            <a:schemeClr val="tx1"/>
                          </a:solidFill>
                          <a:effectLst/>
                          <a:latin typeface="+mn-lt"/>
                          <a:cs typeface="Arial" panose="020B0604020202020204" pitchFamily="34" charset="0"/>
                        </a:rPr>
                        <a:t>.</a:t>
                      </a:r>
                    </a:p>
                  </a:txBody>
                  <a:tcPr marL="108000" marR="108000" marT="3810" marB="0" anchor="ctr"/>
                </a:tc>
                <a:tc>
                  <a:txBody>
                    <a:bodyPr/>
                    <a:lstStyle/>
                    <a:p>
                      <a:pPr algn="ctr" fontAlgn="ctr"/>
                      <a:r>
                        <a:rPr lang="tr-TR" sz="1200" b="1" i="0" u="none" strike="noStrike" dirty="0" smtClean="0">
                          <a:solidFill>
                            <a:schemeClr val="tx1"/>
                          </a:solidFill>
                          <a:effectLst/>
                          <a:latin typeface="+mn-lt"/>
                          <a:cs typeface="Arial" panose="020B0604020202020204" pitchFamily="34" charset="0"/>
                        </a:rPr>
                        <a:t>DİS.ARASI</a:t>
                      </a:r>
                      <a:r>
                        <a:rPr lang="tr-TR" sz="1200" b="1" i="0" u="none" strike="noStrike" baseline="0" dirty="0" smtClean="0">
                          <a:solidFill>
                            <a:schemeClr val="tx1"/>
                          </a:solidFill>
                          <a:effectLst/>
                          <a:latin typeface="+mn-lt"/>
                          <a:cs typeface="Arial" panose="020B0604020202020204" pitchFamily="34" charset="0"/>
                        </a:rPr>
                        <a:t> </a:t>
                      </a:r>
                      <a:r>
                        <a:rPr lang="tr-TR" sz="1200" b="1" i="0" u="none" strike="noStrike" dirty="0" smtClean="0">
                          <a:solidFill>
                            <a:schemeClr val="tx1"/>
                          </a:solidFill>
                          <a:effectLst/>
                          <a:latin typeface="+mn-lt"/>
                          <a:cs typeface="Arial" panose="020B0604020202020204" pitchFamily="34" charset="0"/>
                        </a:rPr>
                        <a:t>SAN.YET.</a:t>
                      </a:r>
                      <a:endParaRPr lang="tr-TR" sz="1200" b="1" i="0" u="none" strike="noStrike" dirty="0">
                        <a:solidFill>
                          <a:schemeClr val="tx1"/>
                        </a:solidFill>
                        <a:effectLst/>
                        <a:latin typeface="+mn-lt"/>
                        <a:cs typeface="Arial" panose="020B0604020202020204" pitchFamily="34" charset="0"/>
                      </a:endParaRPr>
                    </a:p>
                  </a:txBody>
                  <a:tcPr marL="108000" marR="108000" marT="3810" marB="0" anchor="ctr"/>
                </a:tc>
                <a:extLst>
                  <a:ext uri="{0D108BD9-81ED-4DB2-BD59-A6C34878D82A}">
                    <a16:rowId xmlns:a16="http://schemas.microsoft.com/office/drawing/2014/main" val="1143130895"/>
                  </a:ext>
                </a:extLst>
              </a:tr>
              <a:tr h="306000">
                <a:tc>
                  <a:txBody>
                    <a:bodyPr/>
                    <a:lstStyle/>
                    <a:p>
                      <a:pPr algn="l" fontAlgn="b"/>
                      <a:r>
                        <a:rPr lang="tr-TR" sz="1500" b="0" i="0" u="none" strike="noStrike" dirty="0">
                          <a:effectLst/>
                          <a:latin typeface="+mn-lt"/>
                          <a:cs typeface="Arial" panose="020B0604020202020204" pitchFamily="34" charset="0"/>
                        </a:rPr>
                        <a:t>EGE ÜNİVERSİTESİ</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80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92</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279</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187</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42</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19</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extLst>
                  <a:ext uri="{0D108BD9-81ED-4DB2-BD59-A6C34878D82A}">
                    <a16:rowId xmlns:a16="http://schemas.microsoft.com/office/drawing/2014/main" val="828274790"/>
                  </a:ext>
                </a:extLst>
              </a:tr>
              <a:tr h="306000">
                <a:tc>
                  <a:txBody>
                    <a:bodyPr/>
                    <a:lstStyle/>
                    <a:p>
                      <a:pPr algn="l" fontAlgn="b"/>
                      <a:r>
                        <a:rPr lang="tr-TR" sz="1500" b="0" i="0" u="none" strike="noStrike" dirty="0">
                          <a:effectLst/>
                          <a:latin typeface="+mn-lt"/>
                          <a:cs typeface="Arial" panose="020B0604020202020204" pitchFamily="34" charset="0"/>
                        </a:rPr>
                        <a:t>DOKUZ EYLÜL ÜNİVERSİTESİ</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72</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144</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246</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121</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6</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55</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16</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a:t>
                      </a:r>
                    </a:p>
                  </a:txBody>
                  <a:tcPr marL="108000" marR="108000" marT="3810" marB="0" anchor="ctr"/>
                </a:tc>
                <a:extLst>
                  <a:ext uri="{0D108BD9-81ED-4DB2-BD59-A6C34878D82A}">
                    <a16:rowId xmlns:a16="http://schemas.microsoft.com/office/drawing/2014/main" val="3328755455"/>
                  </a:ext>
                </a:extLst>
              </a:tr>
              <a:tr h="306000">
                <a:tc>
                  <a:txBody>
                    <a:bodyPr/>
                    <a:lstStyle/>
                    <a:p>
                      <a:pPr algn="l" fontAlgn="b"/>
                      <a:r>
                        <a:rPr lang="tr-TR" sz="1500" b="0" i="0" u="none" strike="noStrike" dirty="0">
                          <a:effectLst/>
                          <a:latin typeface="+mn-lt"/>
                          <a:cs typeface="Arial" panose="020B0604020202020204" pitchFamily="34" charset="0"/>
                        </a:rPr>
                        <a:t>İZMİR YÜKSEK TEKNOLOJİ ENSTİTÜSÜ</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21</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22</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17</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8</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4</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extLst>
                  <a:ext uri="{0D108BD9-81ED-4DB2-BD59-A6C34878D82A}">
                    <a16:rowId xmlns:a16="http://schemas.microsoft.com/office/drawing/2014/main" val="3412261032"/>
                  </a:ext>
                </a:extLst>
              </a:tr>
              <a:tr h="306000">
                <a:tc>
                  <a:txBody>
                    <a:bodyPr/>
                    <a:lstStyle/>
                    <a:p>
                      <a:pPr algn="l" fontAlgn="b"/>
                      <a:r>
                        <a:rPr lang="tr-TR" sz="1500" b="0" i="0" u="none" strike="noStrike" dirty="0">
                          <a:effectLst/>
                          <a:latin typeface="+mn-lt"/>
                          <a:cs typeface="Arial" panose="020B0604020202020204" pitchFamily="34" charset="0"/>
                        </a:rPr>
                        <a:t>İZMİR KATİP ÇELEBİ ÜNİVERSİTESİ</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5</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51</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106</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50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24</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5</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extLst>
                  <a:ext uri="{0D108BD9-81ED-4DB2-BD59-A6C34878D82A}">
                    <a16:rowId xmlns:a16="http://schemas.microsoft.com/office/drawing/2014/main" val="8957778"/>
                  </a:ext>
                </a:extLst>
              </a:tr>
              <a:tr h="306000">
                <a:tc>
                  <a:txBody>
                    <a:bodyPr/>
                    <a:lstStyle/>
                    <a:p>
                      <a:pPr algn="l" fontAlgn="b"/>
                      <a:r>
                        <a:rPr lang="tr-TR" sz="1500" b="0" i="0" u="none" strike="noStrike" dirty="0">
                          <a:effectLst/>
                          <a:latin typeface="+mn-lt"/>
                          <a:cs typeface="Arial" panose="020B0604020202020204" pitchFamily="34" charset="0"/>
                        </a:rPr>
                        <a:t>İZMİR DEMOKRASİ ÜNİVERSİTESİ</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4</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40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46</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12</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13</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2</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extLst>
                  <a:ext uri="{0D108BD9-81ED-4DB2-BD59-A6C34878D82A}">
                    <a16:rowId xmlns:a16="http://schemas.microsoft.com/office/drawing/2014/main" val="2352941629"/>
                  </a:ext>
                </a:extLst>
              </a:tr>
              <a:tr h="306000">
                <a:tc>
                  <a:txBody>
                    <a:bodyPr/>
                    <a:lstStyle/>
                    <a:p>
                      <a:pPr algn="l" fontAlgn="b"/>
                      <a:r>
                        <a:rPr lang="tr-TR" sz="1500" b="0" i="0" u="none" strike="noStrike" dirty="0">
                          <a:effectLst/>
                          <a:latin typeface="+mn-lt"/>
                          <a:cs typeface="Arial" panose="020B0604020202020204" pitchFamily="34" charset="0"/>
                        </a:rPr>
                        <a:t>İZMİR BAKIRÇAY ÜNİVERSİTESİ</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20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43</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13</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7</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1</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extLst>
                  <a:ext uri="{0D108BD9-81ED-4DB2-BD59-A6C34878D82A}">
                    <a16:rowId xmlns:a16="http://schemas.microsoft.com/office/drawing/2014/main" val="1254215427"/>
                  </a:ext>
                </a:extLst>
              </a:tr>
              <a:tr h="306000">
                <a:tc>
                  <a:txBody>
                    <a:bodyPr/>
                    <a:lstStyle/>
                    <a:p>
                      <a:pPr algn="l" fontAlgn="b"/>
                      <a:r>
                        <a:rPr lang="tr-TR" sz="1500" b="0" i="0" u="none" strike="noStrike" dirty="0">
                          <a:effectLst/>
                          <a:latin typeface="+mn-lt"/>
                          <a:cs typeface="Arial" panose="020B0604020202020204" pitchFamily="34" charset="0"/>
                        </a:rPr>
                        <a:t>İZMİR EKONOMİ ÜNİVERSİTESİ</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23</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34</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46</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10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12</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extLst>
                  <a:ext uri="{0D108BD9-81ED-4DB2-BD59-A6C34878D82A}">
                    <a16:rowId xmlns:a16="http://schemas.microsoft.com/office/drawing/2014/main" val="4260205651"/>
                  </a:ext>
                </a:extLst>
              </a:tr>
              <a:tr h="306000">
                <a:tc>
                  <a:txBody>
                    <a:bodyPr/>
                    <a:lstStyle/>
                    <a:p>
                      <a:pPr algn="l" fontAlgn="b"/>
                      <a:r>
                        <a:rPr lang="tr-TR" sz="1500" b="0" i="0" u="none" strike="noStrike" dirty="0">
                          <a:effectLst/>
                          <a:latin typeface="+mn-lt"/>
                          <a:cs typeface="Arial" panose="020B0604020202020204" pitchFamily="34" charset="0"/>
                        </a:rPr>
                        <a:t>YAŞAR ÜNİVERSİTESİ</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13</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30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65</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12</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3</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6</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extLst>
                  <a:ext uri="{0D108BD9-81ED-4DB2-BD59-A6C34878D82A}">
                    <a16:rowId xmlns:a16="http://schemas.microsoft.com/office/drawing/2014/main" val="1429719784"/>
                  </a:ext>
                </a:extLst>
              </a:tr>
              <a:tr h="306000">
                <a:tc>
                  <a:txBody>
                    <a:bodyPr/>
                    <a:lstStyle/>
                    <a:p>
                      <a:pPr algn="l" fontAlgn="b"/>
                      <a:r>
                        <a:rPr lang="tr-TR" sz="1500" b="0" i="0" u="none" strike="noStrike" dirty="0">
                          <a:effectLst/>
                          <a:latin typeface="+mn-lt"/>
                          <a:cs typeface="Arial" panose="020B0604020202020204" pitchFamily="34" charset="0"/>
                        </a:rPr>
                        <a:t>İZMİR TINAZTEPE ÜNİVERSİTESİ</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15</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9</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13</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3</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extLst>
                  <a:ext uri="{0D108BD9-81ED-4DB2-BD59-A6C34878D82A}">
                    <a16:rowId xmlns:a16="http://schemas.microsoft.com/office/drawing/2014/main" val="1998485342"/>
                  </a:ext>
                </a:extLst>
              </a:tr>
              <a:tr h="306000">
                <a:tc>
                  <a:txBody>
                    <a:bodyPr/>
                    <a:lstStyle/>
                    <a:p>
                      <a:pPr algn="l" fontAlgn="b"/>
                      <a:r>
                        <a:rPr lang="tr-TR" sz="1500" b="0" i="0" u="none" strike="noStrike" dirty="0">
                          <a:effectLst/>
                          <a:latin typeface="+mn-lt"/>
                          <a:cs typeface="Arial" panose="020B0604020202020204" pitchFamily="34" charset="0"/>
                        </a:rPr>
                        <a:t>İZMİR KAVRAM MESLEK YÜKSEKOKULU</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36</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tc>
                  <a:txBody>
                    <a:bodyPr/>
                    <a:lstStyle/>
                    <a:p>
                      <a:pPr algn="r" fontAlgn="b"/>
                      <a:r>
                        <a:rPr lang="tr-TR" sz="1500" b="0" i="0" u="none" strike="noStrike" dirty="0">
                          <a:effectLst/>
                          <a:latin typeface="+mn-lt"/>
                          <a:cs typeface="Arial" panose="020B0604020202020204" pitchFamily="34" charset="0"/>
                        </a:rPr>
                        <a:t>0</a:t>
                      </a:r>
                    </a:p>
                  </a:txBody>
                  <a:tcPr marL="108000" marR="108000" marT="3810" marB="0" anchor="ctr"/>
                </a:tc>
                <a:extLst>
                  <a:ext uri="{0D108BD9-81ED-4DB2-BD59-A6C34878D82A}">
                    <a16:rowId xmlns:a16="http://schemas.microsoft.com/office/drawing/2014/main" val="954945818"/>
                  </a:ext>
                </a:extLst>
              </a:tr>
              <a:tr h="306000">
                <a:tc>
                  <a:txBody>
                    <a:bodyPr/>
                    <a:lstStyle/>
                    <a:p>
                      <a:pPr algn="l" fontAlgn="b"/>
                      <a:r>
                        <a:rPr lang="tr-TR" sz="1500" b="1" i="0" u="none" strike="noStrike" dirty="0">
                          <a:solidFill>
                            <a:schemeClr val="tx1"/>
                          </a:solidFill>
                          <a:effectLst/>
                          <a:latin typeface="+mn-lt"/>
                          <a:cs typeface="Arial" panose="020B0604020202020204" pitchFamily="34" charset="0"/>
                        </a:rPr>
                        <a:t>TOPLAM</a:t>
                      </a:r>
                    </a:p>
                  </a:txBody>
                  <a:tcPr marL="108000" marR="108000" marT="3810" marB="0" anchor="ctr"/>
                </a:tc>
                <a:tc>
                  <a:txBody>
                    <a:bodyPr/>
                    <a:lstStyle/>
                    <a:p>
                      <a:pPr algn="r" fontAlgn="b"/>
                      <a:r>
                        <a:rPr lang="tr-TR" sz="1500" b="1" i="0" u="none" strike="noStrike" dirty="0">
                          <a:solidFill>
                            <a:schemeClr val="tx1"/>
                          </a:solidFill>
                          <a:effectLst/>
                          <a:latin typeface="+mn-lt"/>
                          <a:cs typeface="Arial" panose="020B0604020202020204" pitchFamily="34" charset="0"/>
                        </a:rPr>
                        <a:t>249</a:t>
                      </a:r>
                    </a:p>
                  </a:txBody>
                  <a:tcPr marL="108000" marR="108000" marT="3810" marB="0" anchor="ctr"/>
                </a:tc>
                <a:tc>
                  <a:txBody>
                    <a:bodyPr/>
                    <a:lstStyle/>
                    <a:p>
                      <a:pPr algn="r" fontAlgn="b"/>
                      <a:r>
                        <a:rPr lang="tr-TR" sz="1500" b="1" i="0" u="none" strike="noStrike" dirty="0">
                          <a:solidFill>
                            <a:schemeClr val="tx1"/>
                          </a:solidFill>
                          <a:effectLst/>
                          <a:latin typeface="+mn-lt"/>
                          <a:cs typeface="Arial" panose="020B0604020202020204" pitchFamily="34" charset="0"/>
                        </a:rPr>
                        <a:t>441</a:t>
                      </a:r>
                    </a:p>
                  </a:txBody>
                  <a:tcPr marL="108000" marR="108000" marT="3810" marB="0" anchor="ctr"/>
                </a:tc>
                <a:tc>
                  <a:txBody>
                    <a:bodyPr/>
                    <a:lstStyle/>
                    <a:p>
                      <a:pPr algn="r" fontAlgn="b"/>
                      <a:r>
                        <a:rPr lang="tr-TR" sz="1500" b="1" i="0" u="none" strike="noStrike" dirty="0">
                          <a:solidFill>
                            <a:schemeClr val="tx1"/>
                          </a:solidFill>
                          <a:effectLst/>
                          <a:latin typeface="+mn-lt"/>
                          <a:cs typeface="Arial" panose="020B0604020202020204" pitchFamily="34" charset="0"/>
                        </a:rPr>
                        <a:t>866</a:t>
                      </a:r>
                    </a:p>
                  </a:txBody>
                  <a:tcPr marL="108000" marR="108000" marT="3810" marB="0" anchor="ctr"/>
                </a:tc>
                <a:tc>
                  <a:txBody>
                    <a:bodyPr/>
                    <a:lstStyle/>
                    <a:p>
                      <a:pPr algn="r" fontAlgn="b"/>
                      <a:r>
                        <a:rPr lang="tr-TR" sz="1500" b="1" i="0" u="none" strike="noStrike" dirty="0">
                          <a:solidFill>
                            <a:schemeClr val="tx1"/>
                          </a:solidFill>
                          <a:effectLst/>
                          <a:latin typeface="+mn-lt"/>
                          <a:cs typeface="Arial" panose="020B0604020202020204" pitchFamily="34" charset="0"/>
                        </a:rPr>
                        <a:t>422</a:t>
                      </a:r>
                    </a:p>
                  </a:txBody>
                  <a:tcPr marL="108000" marR="108000" marT="3810" marB="0" anchor="ctr"/>
                </a:tc>
                <a:tc>
                  <a:txBody>
                    <a:bodyPr/>
                    <a:lstStyle/>
                    <a:p>
                      <a:pPr algn="r" fontAlgn="b"/>
                      <a:r>
                        <a:rPr lang="tr-TR" sz="1500" b="1" i="0" u="none" strike="noStrike" dirty="0">
                          <a:solidFill>
                            <a:schemeClr val="tx1"/>
                          </a:solidFill>
                          <a:effectLst/>
                          <a:latin typeface="+mn-lt"/>
                          <a:cs typeface="Arial" panose="020B0604020202020204" pitchFamily="34" charset="0"/>
                        </a:rPr>
                        <a:t>9</a:t>
                      </a:r>
                    </a:p>
                  </a:txBody>
                  <a:tcPr marL="108000" marR="108000" marT="3810" marB="0" anchor="ctr"/>
                </a:tc>
                <a:tc>
                  <a:txBody>
                    <a:bodyPr/>
                    <a:lstStyle/>
                    <a:p>
                      <a:pPr algn="r" fontAlgn="b"/>
                      <a:r>
                        <a:rPr lang="tr-TR" sz="1500" b="1" i="0" u="none" strike="noStrike" dirty="0">
                          <a:solidFill>
                            <a:schemeClr val="tx1"/>
                          </a:solidFill>
                          <a:effectLst/>
                          <a:latin typeface="+mn-lt"/>
                          <a:cs typeface="Arial" panose="020B0604020202020204" pitchFamily="34" charset="0"/>
                        </a:rPr>
                        <a:t>170</a:t>
                      </a:r>
                    </a:p>
                  </a:txBody>
                  <a:tcPr marL="108000" marR="108000" marT="3810" marB="0" anchor="ctr"/>
                </a:tc>
                <a:tc>
                  <a:txBody>
                    <a:bodyPr/>
                    <a:lstStyle/>
                    <a:p>
                      <a:pPr algn="r" fontAlgn="b"/>
                      <a:r>
                        <a:rPr lang="tr-TR" sz="1500" b="1" i="0" u="none" strike="noStrike" dirty="0">
                          <a:solidFill>
                            <a:schemeClr val="tx1"/>
                          </a:solidFill>
                          <a:effectLst/>
                          <a:latin typeface="+mn-lt"/>
                          <a:cs typeface="Arial" panose="020B0604020202020204" pitchFamily="34" charset="0"/>
                        </a:rPr>
                        <a:t>48</a:t>
                      </a:r>
                    </a:p>
                  </a:txBody>
                  <a:tcPr marL="108000" marR="108000" marT="3810" marB="0" anchor="ctr"/>
                </a:tc>
                <a:tc>
                  <a:txBody>
                    <a:bodyPr/>
                    <a:lstStyle/>
                    <a:p>
                      <a:pPr algn="r" fontAlgn="b"/>
                      <a:r>
                        <a:rPr lang="tr-TR" sz="1500" b="1" i="0" u="none" strike="noStrike" dirty="0">
                          <a:solidFill>
                            <a:schemeClr val="tx1"/>
                          </a:solidFill>
                          <a:effectLst/>
                          <a:latin typeface="+mn-lt"/>
                          <a:cs typeface="Arial" panose="020B0604020202020204" pitchFamily="34" charset="0"/>
                        </a:rPr>
                        <a:t>1</a:t>
                      </a:r>
                    </a:p>
                  </a:txBody>
                  <a:tcPr marL="108000" marR="108000" marT="3810" marB="0" anchor="ctr"/>
                </a:tc>
                <a:extLst>
                  <a:ext uri="{0D108BD9-81ED-4DB2-BD59-A6C34878D82A}">
                    <a16:rowId xmlns:a16="http://schemas.microsoft.com/office/drawing/2014/main" val="716478917"/>
                  </a:ext>
                </a:extLst>
              </a:tr>
            </a:tbl>
          </a:graphicData>
        </a:graphic>
      </p:graphicFrame>
      <p:sp>
        <p:nvSpPr>
          <p:cNvPr id="5" name="Dikdörtgen 4"/>
          <p:cNvSpPr/>
          <p:nvPr/>
        </p:nvSpPr>
        <p:spPr>
          <a:xfrm>
            <a:off x="838200" y="5445295"/>
            <a:ext cx="2803605" cy="261610"/>
          </a:xfrm>
          <a:prstGeom prst="rect">
            <a:avLst/>
          </a:prstGeom>
        </p:spPr>
        <p:txBody>
          <a:bodyPr wrap="square">
            <a:spAutoFit/>
          </a:bodyPr>
          <a:lstStyle/>
          <a:p>
            <a:pPr>
              <a:lnSpc>
                <a:spcPct val="110000"/>
              </a:lnSpc>
            </a:pPr>
            <a:r>
              <a:rPr lang="tr-TR" sz="1000" dirty="0">
                <a:solidFill>
                  <a:schemeClr val="accent1">
                    <a:lumMod val="50000"/>
                  </a:schemeClr>
                </a:solidFill>
              </a:rPr>
              <a:t>https</a:t>
            </a:r>
            <a:r>
              <a:rPr lang="tr-TR" sz="1000" dirty="0" smtClean="0">
                <a:solidFill>
                  <a:schemeClr val="accent1">
                    <a:lumMod val="50000"/>
                  </a:schemeClr>
                </a:solidFill>
              </a:rPr>
              <a:t>://istatistik.yok.gov.tr</a:t>
            </a:r>
            <a:endParaRPr lang="tr-TR" sz="1000" dirty="0">
              <a:solidFill>
                <a:schemeClr val="accent1">
                  <a:lumMod val="50000"/>
                </a:schemeClr>
              </a:solidFill>
            </a:endParaRPr>
          </a:p>
        </p:txBody>
      </p:sp>
    </p:spTree>
    <p:extLst>
      <p:ext uri="{BB962C8B-B14F-4D97-AF65-F5344CB8AC3E}">
        <p14:creationId xmlns:p14="http://schemas.microsoft.com/office/powerpoint/2010/main" val="2124037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Akademik Personel Sayıları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980759258"/>
              </p:ext>
            </p:extLst>
          </p:nvPr>
        </p:nvGraphicFramePr>
        <p:xfrm>
          <a:off x="838200" y="1749425"/>
          <a:ext cx="10836700" cy="3744000"/>
        </p:xfrm>
        <a:graphic>
          <a:graphicData uri="http://schemas.openxmlformats.org/drawingml/2006/table">
            <a:tbl>
              <a:tblPr firstRow="1" bandRow="1">
                <a:tableStyleId>{BC89EF96-8CEA-46FF-86C4-4CE0E7609802}</a:tableStyleId>
              </a:tblPr>
              <a:tblGrid>
                <a:gridCol w="3060700">
                  <a:extLst>
                    <a:ext uri="{9D8B030D-6E8A-4147-A177-3AD203B41FA5}">
                      <a16:colId xmlns:a16="http://schemas.microsoft.com/office/drawing/2014/main" val="1584530580"/>
                    </a:ext>
                  </a:extLst>
                </a:gridCol>
                <a:gridCol w="432000">
                  <a:extLst>
                    <a:ext uri="{9D8B030D-6E8A-4147-A177-3AD203B41FA5}">
                      <a16:colId xmlns:a16="http://schemas.microsoft.com/office/drawing/2014/main" val="652914343"/>
                    </a:ext>
                  </a:extLst>
                </a:gridCol>
                <a:gridCol w="432000">
                  <a:extLst>
                    <a:ext uri="{9D8B030D-6E8A-4147-A177-3AD203B41FA5}">
                      <a16:colId xmlns:a16="http://schemas.microsoft.com/office/drawing/2014/main" val="3118291008"/>
                    </a:ext>
                  </a:extLst>
                </a:gridCol>
                <a:gridCol w="432000">
                  <a:extLst>
                    <a:ext uri="{9D8B030D-6E8A-4147-A177-3AD203B41FA5}">
                      <a16:colId xmlns:a16="http://schemas.microsoft.com/office/drawing/2014/main" val="1740784444"/>
                    </a:ext>
                  </a:extLst>
                </a:gridCol>
                <a:gridCol w="432000">
                  <a:extLst>
                    <a:ext uri="{9D8B030D-6E8A-4147-A177-3AD203B41FA5}">
                      <a16:colId xmlns:a16="http://schemas.microsoft.com/office/drawing/2014/main" val="3790599297"/>
                    </a:ext>
                  </a:extLst>
                </a:gridCol>
                <a:gridCol w="432000">
                  <a:extLst>
                    <a:ext uri="{9D8B030D-6E8A-4147-A177-3AD203B41FA5}">
                      <a16:colId xmlns:a16="http://schemas.microsoft.com/office/drawing/2014/main" val="1443453714"/>
                    </a:ext>
                  </a:extLst>
                </a:gridCol>
                <a:gridCol w="432000">
                  <a:extLst>
                    <a:ext uri="{9D8B030D-6E8A-4147-A177-3AD203B41FA5}">
                      <a16:colId xmlns:a16="http://schemas.microsoft.com/office/drawing/2014/main" val="3414036649"/>
                    </a:ext>
                  </a:extLst>
                </a:gridCol>
                <a:gridCol w="432000">
                  <a:extLst>
                    <a:ext uri="{9D8B030D-6E8A-4147-A177-3AD203B41FA5}">
                      <a16:colId xmlns:a16="http://schemas.microsoft.com/office/drawing/2014/main" val="711887422"/>
                    </a:ext>
                  </a:extLst>
                </a:gridCol>
                <a:gridCol w="432000">
                  <a:extLst>
                    <a:ext uri="{9D8B030D-6E8A-4147-A177-3AD203B41FA5}">
                      <a16:colId xmlns:a16="http://schemas.microsoft.com/office/drawing/2014/main" val="295483442"/>
                    </a:ext>
                  </a:extLst>
                </a:gridCol>
                <a:gridCol w="432000">
                  <a:extLst>
                    <a:ext uri="{9D8B030D-6E8A-4147-A177-3AD203B41FA5}">
                      <a16:colId xmlns:a16="http://schemas.microsoft.com/office/drawing/2014/main" val="3006979035"/>
                    </a:ext>
                  </a:extLst>
                </a:gridCol>
                <a:gridCol w="432000">
                  <a:extLst>
                    <a:ext uri="{9D8B030D-6E8A-4147-A177-3AD203B41FA5}">
                      <a16:colId xmlns:a16="http://schemas.microsoft.com/office/drawing/2014/main" val="163578637"/>
                    </a:ext>
                  </a:extLst>
                </a:gridCol>
                <a:gridCol w="432000">
                  <a:extLst>
                    <a:ext uri="{9D8B030D-6E8A-4147-A177-3AD203B41FA5}">
                      <a16:colId xmlns:a16="http://schemas.microsoft.com/office/drawing/2014/main" val="2403720421"/>
                    </a:ext>
                  </a:extLst>
                </a:gridCol>
                <a:gridCol w="432000">
                  <a:extLst>
                    <a:ext uri="{9D8B030D-6E8A-4147-A177-3AD203B41FA5}">
                      <a16:colId xmlns:a16="http://schemas.microsoft.com/office/drawing/2014/main" val="2087881919"/>
                    </a:ext>
                  </a:extLst>
                </a:gridCol>
                <a:gridCol w="432000">
                  <a:extLst>
                    <a:ext uri="{9D8B030D-6E8A-4147-A177-3AD203B41FA5}">
                      <a16:colId xmlns:a16="http://schemas.microsoft.com/office/drawing/2014/main" val="475246868"/>
                    </a:ext>
                  </a:extLst>
                </a:gridCol>
                <a:gridCol w="432000">
                  <a:extLst>
                    <a:ext uri="{9D8B030D-6E8A-4147-A177-3AD203B41FA5}">
                      <a16:colId xmlns:a16="http://schemas.microsoft.com/office/drawing/2014/main" val="2034401060"/>
                    </a:ext>
                  </a:extLst>
                </a:gridCol>
                <a:gridCol w="432000">
                  <a:extLst>
                    <a:ext uri="{9D8B030D-6E8A-4147-A177-3AD203B41FA5}">
                      <a16:colId xmlns:a16="http://schemas.microsoft.com/office/drawing/2014/main" val="993553640"/>
                    </a:ext>
                  </a:extLst>
                </a:gridCol>
                <a:gridCol w="432000">
                  <a:extLst>
                    <a:ext uri="{9D8B030D-6E8A-4147-A177-3AD203B41FA5}">
                      <a16:colId xmlns:a16="http://schemas.microsoft.com/office/drawing/2014/main" val="2664275483"/>
                    </a:ext>
                  </a:extLst>
                </a:gridCol>
                <a:gridCol w="432000">
                  <a:extLst>
                    <a:ext uri="{9D8B030D-6E8A-4147-A177-3AD203B41FA5}">
                      <a16:colId xmlns:a16="http://schemas.microsoft.com/office/drawing/2014/main" val="1863799828"/>
                    </a:ext>
                  </a:extLst>
                </a:gridCol>
                <a:gridCol w="432000">
                  <a:extLst>
                    <a:ext uri="{9D8B030D-6E8A-4147-A177-3AD203B41FA5}">
                      <a16:colId xmlns:a16="http://schemas.microsoft.com/office/drawing/2014/main" val="1073121498"/>
                    </a:ext>
                  </a:extLst>
                </a:gridCol>
              </a:tblGrid>
              <a:tr h="288000">
                <a:tc rowSpan="2">
                  <a:txBody>
                    <a:bodyPr/>
                    <a:lstStyle/>
                    <a:p>
                      <a:pPr algn="l" fontAlgn="ctr"/>
                      <a:r>
                        <a:rPr lang="tr-TR" sz="1400" u="none" strike="noStrike" dirty="0">
                          <a:effectLst/>
                        </a:rPr>
                        <a:t>ÜNİVERSİTE ADI</a:t>
                      </a:r>
                      <a:endParaRPr lang="tr-TR" sz="1400" b="1" i="0" u="none" strike="noStrike" dirty="0">
                        <a:solidFill>
                          <a:srgbClr val="FF0000"/>
                        </a:solidFill>
                        <a:effectLst/>
                        <a:latin typeface="Arial" panose="020B0604020202020204" pitchFamily="34" charset="0"/>
                      </a:endParaRPr>
                    </a:p>
                  </a:txBody>
                  <a:tcPr marL="108000" marR="108000" marT="3810" marB="0" anchor="ctr"/>
                </a:tc>
                <a:tc gridSpan="3">
                  <a:txBody>
                    <a:bodyPr/>
                    <a:lstStyle/>
                    <a:p>
                      <a:pPr algn="ctr" fontAlgn="ctr"/>
                      <a:r>
                        <a:rPr lang="tr-TR" sz="1100" b="1" i="0" u="none" strike="noStrike" dirty="0">
                          <a:solidFill>
                            <a:srgbClr val="000000"/>
                          </a:solidFill>
                          <a:effectLst/>
                          <a:latin typeface="+mn-lt"/>
                          <a:ea typeface="Verdana" panose="020B0604030504040204" pitchFamily="34" charset="0"/>
                        </a:rPr>
                        <a:t>PROFESÖR</a:t>
                      </a:r>
                    </a:p>
                  </a:txBody>
                  <a:tcPr marL="36000" marR="36000" marT="3810" marB="0" anchor="ctr"/>
                </a:tc>
                <a:tc hMerge="1">
                  <a:txBody>
                    <a:bodyPr/>
                    <a:lstStyle/>
                    <a:p>
                      <a:endParaRPr lang="tr-TR"/>
                    </a:p>
                  </a:txBody>
                  <a:tcPr/>
                </a:tc>
                <a:tc hMerge="1">
                  <a:txBody>
                    <a:bodyPr/>
                    <a:lstStyle/>
                    <a:p>
                      <a:endParaRPr lang="tr-TR"/>
                    </a:p>
                  </a:txBody>
                  <a:tcPr/>
                </a:tc>
                <a:tc gridSpan="3">
                  <a:txBody>
                    <a:bodyPr/>
                    <a:lstStyle/>
                    <a:p>
                      <a:pPr algn="ctr" fontAlgn="ctr"/>
                      <a:r>
                        <a:rPr lang="tr-TR" sz="1100" b="1" i="0" u="none" strike="noStrike" dirty="0">
                          <a:solidFill>
                            <a:srgbClr val="000000"/>
                          </a:solidFill>
                          <a:effectLst/>
                          <a:latin typeface="+mn-lt"/>
                          <a:ea typeface="Verdana" panose="020B0604030504040204" pitchFamily="34" charset="0"/>
                        </a:rPr>
                        <a:t>DOÇENT</a:t>
                      </a:r>
                    </a:p>
                  </a:txBody>
                  <a:tcPr marL="36000" marR="36000" marT="3810" marB="0" anchor="ctr"/>
                </a:tc>
                <a:tc hMerge="1">
                  <a:txBody>
                    <a:bodyPr/>
                    <a:lstStyle/>
                    <a:p>
                      <a:endParaRPr lang="tr-TR"/>
                    </a:p>
                  </a:txBody>
                  <a:tcPr/>
                </a:tc>
                <a:tc hMerge="1">
                  <a:txBody>
                    <a:bodyPr/>
                    <a:lstStyle/>
                    <a:p>
                      <a:endParaRPr lang="tr-TR"/>
                    </a:p>
                  </a:txBody>
                  <a:tcPr/>
                </a:tc>
                <a:tc gridSpan="3">
                  <a:txBody>
                    <a:bodyPr/>
                    <a:lstStyle/>
                    <a:p>
                      <a:pPr algn="ctr" fontAlgn="ctr"/>
                      <a:r>
                        <a:rPr lang="tr-TR" sz="1100" b="1" i="0" u="none" strike="noStrike" dirty="0">
                          <a:solidFill>
                            <a:srgbClr val="000000"/>
                          </a:solidFill>
                          <a:effectLst/>
                          <a:latin typeface="+mn-lt"/>
                          <a:ea typeface="Verdana" panose="020B0604030504040204" pitchFamily="34" charset="0"/>
                        </a:rPr>
                        <a:t>DR. ÖĞR. ÜYESİ</a:t>
                      </a:r>
                    </a:p>
                  </a:txBody>
                  <a:tcPr marL="36000" marR="36000" marT="3810" marB="0" anchor="ctr"/>
                </a:tc>
                <a:tc hMerge="1">
                  <a:txBody>
                    <a:bodyPr/>
                    <a:lstStyle/>
                    <a:p>
                      <a:endParaRPr lang="tr-TR"/>
                    </a:p>
                  </a:txBody>
                  <a:tcPr/>
                </a:tc>
                <a:tc hMerge="1">
                  <a:txBody>
                    <a:bodyPr/>
                    <a:lstStyle/>
                    <a:p>
                      <a:endParaRPr lang="tr-TR"/>
                    </a:p>
                  </a:txBody>
                  <a:tcPr/>
                </a:tc>
                <a:tc gridSpan="3">
                  <a:txBody>
                    <a:bodyPr/>
                    <a:lstStyle/>
                    <a:p>
                      <a:pPr algn="ctr" fontAlgn="ctr"/>
                      <a:r>
                        <a:rPr lang="tr-TR" sz="1100" b="1" i="0" u="none" strike="noStrike" dirty="0">
                          <a:solidFill>
                            <a:srgbClr val="000000"/>
                          </a:solidFill>
                          <a:effectLst/>
                          <a:latin typeface="+mn-lt"/>
                          <a:ea typeface="Verdana" panose="020B0604030504040204" pitchFamily="34" charset="0"/>
                        </a:rPr>
                        <a:t>ÖĞR. GÖR.</a:t>
                      </a:r>
                    </a:p>
                  </a:txBody>
                  <a:tcPr marL="36000" marR="36000" marT="3810" marB="0" anchor="ctr"/>
                </a:tc>
                <a:tc hMerge="1">
                  <a:txBody>
                    <a:bodyPr/>
                    <a:lstStyle/>
                    <a:p>
                      <a:endParaRPr lang="tr-TR"/>
                    </a:p>
                  </a:txBody>
                  <a:tcPr/>
                </a:tc>
                <a:tc hMerge="1">
                  <a:txBody>
                    <a:bodyPr/>
                    <a:lstStyle/>
                    <a:p>
                      <a:endParaRPr lang="tr-TR"/>
                    </a:p>
                  </a:txBody>
                  <a:tcPr/>
                </a:tc>
                <a:tc gridSpan="3">
                  <a:txBody>
                    <a:bodyPr/>
                    <a:lstStyle/>
                    <a:p>
                      <a:pPr algn="ctr" fontAlgn="ctr"/>
                      <a:r>
                        <a:rPr lang="tr-TR" sz="1100" b="1" i="0" u="none" strike="noStrike" dirty="0">
                          <a:solidFill>
                            <a:srgbClr val="000000"/>
                          </a:solidFill>
                          <a:effectLst/>
                          <a:latin typeface="+mn-lt"/>
                          <a:ea typeface="Verdana" panose="020B0604030504040204" pitchFamily="34" charset="0"/>
                        </a:rPr>
                        <a:t>ARŞ. GÖR.</a:t>
                      </a:r>
                    </a:p>
                  </a:txBody>
                  <a:tcPr marL="36000" marR="36000" marT="3810" marB="0" anchor="ctr"/>
                </a:tc>
                <a:tc hMerge="1">
                  <a:txBody>
                    <a:bodyPr/>
                    <a:lstStyle/>
                    <a:p>
                      <a:endParaRPr lang="tr-TR"/>
                    </a:p>
                  </a:txBody>
                  <a:tcPr/>
                </a:tc>
                <a:tc hMerge="1">
                  <a:txBody>
                    <a:bodyPr/>
                    <a:lstStyle/>
                    <a:p>
                      <a:endParaRPr lang="tr-TR"/>
                    </a:p>
                  </a:txBody>
                  <a:tcPr/>
                </a:tc>
                <a:tc gridSpan="3">
                  <a:txBody>
                    <a:bodyPr/>
                    <a:lstStyle/>
                    <a:p>
                      <a:pPr algn="ctr" fontAlgn="ctr"/>
                      <a:r>
                        <a:rPr lang="tr-TR" sz="1100" b="1" i="0" u="none" strike="noStrike" dirty="0">
                          <a:solidFill>
                            <a:srgbClr val="000000"/>
                          </a:solidFill>
                          <a:effectLst/>
                          <a:latin typeface="+mn-lt"/>
                          <a:ea typeface="Verdana" panose="020B0604030504040204" pitchFamily="34" charset="0"/>
                        </a:rPr>
                        <a:t>GENEL TOPLAM</a:t>
                      </a:r>
                    </a:p>
                  </a:txBody>
                  <a:tcPr marL="36000" marR="36000" marT="3810" marB="0" anchor="ct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43130895"/>
                  </a:ext>
                </a:extLst>
              </a:tr>
              <a:tr h="288000">
                <a:tc vMerge="1">
                  <a:txBody>
                    <a:bodyPr/>
                    <a:lstStyle/>
                    <a:p>
                      <a:endParaRPr lang="tr-TR"/>
                    </a:p>
                  </a:txBody>
                  <a:tcPr/>
                </a:tc>
                <a:tc>
                  <a:txBody>
                    <a:bodyPr/>
                    <a:lstStyle/>
                    <a:p>
                      <a:pPr algn="ctr" fontAlgn="ctr"/>
                      <a:r>
                        <a:rPr lang="tr-TR" sz="1200" b="1" i="0" u="none" strike="noStrike" dirty="0">
                          <a:solidFill>
                            <a:srgbClr val="000000"/>
                          </a:solidFill>
                          <a:effectLst/>
                          <a:latin typeface="+mn-lt"/>
                          <a:ea typeface="Verdana" panose="020B0604030504040204" pitchFamily="34" charset="0"/>
                        </a:rPr>
                        <a:t>E</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K</a:t>
                      </a:r>
                    </a:p>
                  </a:txBody>
                  <a:tcPr marL="36000" marR="36000" marT="3810" marB="0" anchor="ctr"/>
                </a:tc>
                <a:tc>
                  <a:txBody>
                    <a:bodyPr/>
                    <a:lstStyle/>
                    <a:p>
                      <a:pPr algn="ctr" fontAlgn="ctr"/>
                      <a:r>
                        <a:rPr lang="tr-TR" sz="1200" b="1" i="0" u="none" strike="noStrike">
                          <a:solidFill>
                            <a:srgbClr val="000000"/>
                          </a:solidFill>
                          <a:effectLst/>
                          <a:latin typeface="+mn-lt"/>
                          <a:ea typeface="Verdana" panose="020B0604030504040204" pitchFamily="34" charset="0"/>
                        </a:rPr>
                        <a:t>T</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E</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K</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T</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E</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K</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T</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E</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K</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T</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E</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K</a:t>
                      </a:r>
                    </a:p>
                  </a:txBody>
                  <a:tcPr marL="36000" marR="36000" marT="3810" marB="0" anchor="ctr"/>
                </a:tc>
                <a:tc>
                  <a:txBody>
                    <a:bodyPr/>
                    <a:lstStyle/>
                    <a:p>
                      <a:pPr algn="ctr" fontAlgn="ctr"/>
                      <a:r>
                        <a:rPr lang="tr-TR" sz="1200" b="1" i="0" u="none" strike="noStrike">
                          <a:solidFill>
                            <a:srgbClr val="000000"/>
                          </a:solidFill>
                          <a:effectLst/>
                          <a:latin typeface="+mn-lt"/>
                          <a:ea typeface="Verdana" panose="020B0604030504040204" pitchFamily="34" charset="0"/>
                        </a:rPr>
                        <a:t>T</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E</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K</a:t>
                      </a:r>
                    </a:p>
                  </a:txBody>
                  <a:tcPr marL="36000" marR="36000" marT="3810" marB="0" anchor="ctr"/>
                </a:tc>
                <a:tc>
                  <a:txBody>
                    <a:bodyPr/>
                    <a:lstStyle/>
                    <a:p>
                      <a:pPr algn="ctr" fontAlgn="ctr"/>
                      <a:r>
                        <a:rPr lang="tr-TR" sz="1200" b="1" i="0" u="none" strike="noStrike" dirty="0">
                          <a:solidFill>
                            <a:srgbClr val="000000"/>
                          </a:solidFill>
                          <a:effectLst/>
                          <a:latin typeface="+mn-lt"/>
                          <a:ea typeface="Verdana" panose="020B0604030504040204" pitchFamily="34" charset="0"/>
                        </a:rPr>
                        <a:t>T</a:t>
                      </a:r>
                    </a:p>
                  </a:txBody>
                  <a:tcPr marL="36000" marR="36000" marT="3810" marB="0" anchor="ctr"/>
                </a:tc>
                <a:extLst>
                  <a:ext uri="{0D108BD9-81ED-4DB2-BD59-A6C34878D82A}">
                    <a16:rowId xmlns:a16="http://schemas.microsoft.com/office/drawing/2014/main" val="2878240318"/>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EGE ÜNİVERSİTESİ</a:t>
                      </a:r>
                    </a:p>
                  </a:txBody>
                  <a:tcPr marL="108000" marR="108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464</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465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929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147</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228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375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183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220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403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236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260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496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376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506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882</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1406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1679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3085</a:t>
                      </a:r>
                    </a:p>
                  </a:txBody>
                  <a:tcPr marL="36000" marR="36000" marT="3810" marB="0" anchor="ctr"/>
                </a:tc>
                <a:extLst>
                  <a:ext uri="{0D108BD9-81ED-4DB2-BD59-A6C34878D82A}">
                    <a16:rowId xmlns:a16="http://schemas.microsoft.com/office/drawing/2014/main" val="3206024053"/>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DOKUZ EYLÜL ÜNİVERSİTESİ</a:t>
                      </a:r>
                    </a:p>
                  </a:txBody>
                  <a:tcPr marL="108000" marR="108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420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374</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794</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215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230</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445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193</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265</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458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240</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319</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559</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313</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331</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644</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1381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1519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2900</a:t>
                      </a:r>
                    </a:p>
                  </a:txBody>
                  <a:tcPr marL="36000" marR="36000" marT="3810" marB="0" anchor="ctr"/>
                </a:tc>
                <a:extLst>
                  <a:ext uri="{0D108BD9-81ED-4DB2-BD59-A6C34878D82A}">
                    <a16:rowId xmlns:a16="http://schemas.microsoft.com/office/drawing/2014/main" val="3328755455"/>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İZMİR YÜKSEK TEKNOLOJİ ENSTİTÜSÜ</a:t>
                      </a:r>
                    </a:p>
                  </a:txBody>
                  <a:tcPr marL="108000" marR="108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77</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38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115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32</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72</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95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133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129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166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295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322</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348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670</a:t>
                      </a:r>
                    </a:p>
                  </a:txBody>
                  <a:tcPr marL="36000" marR="36000" marT="3810" marB="0" anchor="ctr"/>
                </a:tc>
                <a:extLst>
                  <a:ext uri="{0D108BD9-81ED-4DB2-BD59-A6C34878D82A}">
                    <a16:rowId xmlns:a16="http://schemas.microsoft.com/office/drawing/2014/main" val="1629300308"/>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İZMİR KATİP ÇELEBİ ÜNİVERSİTESİ</a:t>
                      </a:r>
                    </a:p>
                  </a:txBody>
                  <a:tcPr marL="108000" marR="108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156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95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251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117</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83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200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141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118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259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129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131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190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321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595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565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1160</a:t>
                      </a:r>
                    </a:p>
                  </a:txBody>
                  <a:tcPr marL="36000" marR="36000" marT="3810" marB="0" anchor="ctr"/>
                </a:tc>
                <a:extLst>
                  <a:ext uri="{0D108BD9-81ED-4DB2-BD59-A6C34878D82A}">
                    <a16:rowId xmlns:a16="http://schemas.microsoft.com/office/drawing/2014/main" val="3526171347"/>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İZMİR DEMOKRASİ ÜNİVERSİTESİ</a:t>
                      </a:r>
                    </a:p>
                  </a:txBody>
                  <a:tcPr marL="108000" marR="108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61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114</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165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37</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27</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63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128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251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379</a:t>
                      </a:r>
                    </a:p>
                  </a:txBody>
                  <a:tcPr marL="36000" marR="36000" marT="3810" marB="0" anchor="ctr"/>
                </a:tc>
                <a:extLst>
                  <a:ext uri="{0D108BD9-81ED-4DB2-BD59-A6C34878D82A}">
                    <a16:rowId xmlns:a16="http://schemas.microsoft.com/office/drawing/2014/main" val="3858632430"/>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İZMİR BAKIRÇAY ÜNİVERSİTESİ</a:t>
                      </a:r>
                    </a:p>
                  </a:txBody>
                  <a:tcPr marL="108000" marR="108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45</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20</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65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39</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40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57</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113</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29</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41</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70</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36</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47</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83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205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205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410</a:t>
                      </a:r>
                    </a:p>
                  </a:txBody>
                  <a:tcPr marL="36000" marR="36000" marT="3810" marB="0" anchor="ctr"/>
                </a:tc>
                <a:extLst>
                  <a:ext uri="{0D108BD9-81ED-4DB2-BD59-A6C34878D82A}">
                    <a16:rowId xmlns:a16="http://schemas.microsoft.com/office/drawing/2014/main" val="1254215427"/>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İZMİR EKONOMİ ÜNİVERSİTESİ</a:t>
                      </a:r>
                    </a:p>
                  </a:txBody>
                  <a:tcPr marL="108000" marR="108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58</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57</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115</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31</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29</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60</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70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68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138</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53</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131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184</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37</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52</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89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249</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337</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586</a:t>
                      </a:r>
                    </a:p>
                  </a:txBody>
                  <a:tcPr marL="36000" marR="36000" marT="3810" marB="0" anchor="ctr"/>
                </a:tc>
                <a:extLst>
                  <a:ext uri="{0D108BD9-81ED-4DB2-BD59-A6C34878D82A}">
                    <a16:rowId xmlns:a16="http://schemas.microsoft.com/office/drawing/2014/main" val="4260205651"/>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YAŞAR ÜNİVERSİTESİ</a:t>
                      </a:r>
                    </a:p>
                  </a:txBody>
                  <a:tcPr marL="108000" marR="108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38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30</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68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22</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46</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63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109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106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37</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51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88</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174</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245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419</a:t>
                      </a:r>
                    </a:p>
                  </a:txBody>
                  <a:tcPr marL="36000" marR="36000" marT="3810" marB="0" anchor="ctr"/>
                </a:tc>
                <a:extLst>
                  <a:ext uri="{0D108BD9-81ED-4DB2-BD59-A6C34878D82A}">
                    <a16:rowId xmlns:a16="http://schemas.microsoft.com/office/drawing/2014/main" val="4207658413"/>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İZMİR TINAZTEPE ÜNİVERSİTESİ</a:t>
                      </a:r>
                    </a:p>
                  </a:txBody>
                  <a:tcPr marL="108000" marR="108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34</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21</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55</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11</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6</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17</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27</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45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72</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14</a:t>
                      </a:r>
                    </a:p>
                  </a:txBody>
                  <a:tcPr marL="36000" marR="36000" marT="3810" marB="0" anchor="ctr"/>
                </a:tc>
                <a:tc>
                  <a:txBody>
                    <a:bodyPr/>
                    <a:lstStyle/>
                    <a:p>
                      <a:pPr algn="r" fontAlgn="ctr"/>
                      <a:r>
                        <a:rPr lang="tr-TR" sz="1200" b="0" i="0" u="none" strike="noStrike">
                          <a:solidFill>
                            <a:srgbClr val="000000"/>
                          </a:solidFill>
                          <a:effectLst/>
                          <a:latin typeface="+mn-lt"/>
                          <a:ea typeface="Verdana" panose="020B0604030504040204" pitchFamily="34" charset="0"/>
                        </a:rPr>
                        <a:t>21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79</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86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165</a:t>
                      </a:r>
                    </a:p>
                  </a:txBody>
                  <a:tcPr marL="36000" marR="36000" marT="3810" marB="0" anchor="ctr"/>
                </a:tc>
                <a:extLst>
                  <a:ext uri="{0D108BD9-81ED-4DB2-BD59-A6C34878D82A}">
                    <a16:rowId xmlns:a16="http://schemas.microsoft.com/office/drawing/2014/main" val="1998485342"/>
                  </a:ext>
                </a:extLst>
              </a:tr>
              <a:tr h="288000">
                <a:tc>
                  <a:txBody>
                    <a:bodyPr/>
                    <a:lstStyle/>
                    <a:p>
                      <a:pPr algn="l" fontAlgn="ctr"/>
                      <a:r>
                        <a:rPr lang="tr-TR" sz="1400" b="0" i="0" u="none" strike="noStrike" dirty="0">
                          <a:solidFill>
                            <a:srgbClr val="000000"/>
                          </a:solidFill>
                          <a:effectLst/>
                          <a:latin typeface="+mn-lt"/>
                          <a:ea typeface="Verdana" panose="020B0604030504040204" pitchFamily="34" charset="0"/>
                        </a:rPr>
                        <a:t>İZMİR KAVRAM MESLEK YÜKSEKOKULU</a:t>
                      </a:r>
                    </a:p>
                  </a:txBody>
                  <a:tcPr marL="108000" marR="108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16</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25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60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85</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30</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73</a:t>
                      </a:r>
                    </a:p>
                  </a:txBody>
                  <a:tcPr marL="36000" marR="36000" marT="3810" marB="0" anchor="ctr"/>
                </a:tc>
                <a:tc>
                  <a:txBody>
                    <a:bodyPr/>
                    <a:lstStyle/>
                    <a:p>
                      <a:pPr algn="r" fontAlgn="ctr"/>
                      <a:r>
                        <a:rPr lang="tr-TR" sz="1200" b="0" i="0" u="none" strike="noStrike" dirty="0">
                          <a:solidFill>
                            <a:srgbClr val="000000"/>
                          </a:solidFill>
                          <a:effectLst/>
                          <a:latin typeface="+mn-lt"/>
                          <a:ea typeface="Verdana" panose="020B0604030504040204" pitchFamily="34" charset="0"/>
                        </a:rPr>
                        <a:t>103</a:t>
                      </a:r>
                    </a:p>
                  </a:txBody>
                  <a:tcPr marL="36000" marR="36000" marT="3810" marB="0" anchor="ctr"/>
                </a:tc>
                <a:extLst>
                  <a:ext uri="{0D108BD9-81ED-4DB2-BD59-A6C34878D82A}">
                    <a16:rowId xmlns:a16="http://schemas.microsoft.com/office/drawing/2014/main" val="954945818"/>
                  </a:ext>
                </a:extLst>
              </a:tr>
              <a:tr h="288000">
                <a:tc>
                  <a:txBody>
                    <a:bodyPr/>
                    <a:lstStyle/>
                    <a:p>
                      <a:pPr algn="l" fontAlgn="ctr"/>
                      <a:r>
                        <a:rPr lang="tr-TR" sz="1400" b="1" i="0" u="none" strike="noStrike" dirty="0">
                          <a:solidFill>
                            <a:srgbClr val="000000"/>
                          </a:solidFill>
                          <a:effectLst/>
                          <a:latin typeface="+mn-lt"/>
                          <a:ea typeface="Verdana" panose="020B0604030504040204" pitchFamily="34" charset="0"/>
                        </a:rPr>
                        <a:t>TOPLAM</a:t>
                      </a:r>
                    </a:p>
                  </a:txBody>
                  <a:tcPr marL="108000" marR="108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1314</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1128</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2442</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640</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701</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1341</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816</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989</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1805</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713</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1111</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1824</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1086</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1379</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2465</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4569</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5308</a:t>
                      </a:r>
                    </a:p>
                  </a:txBody>
                  <a:tcPr marL="36000" marR="36000" marT="3810" marB="0" anchor="ctr"/>
                </a:tc>
                <a:tc>
                  <a:txBody>
                    <a:bodyPr/>
                    <a:lstStyle/>
                    <a:p>
                      <a:pPr algn="r" fontAlgn="ctr"/>
                      <a:r>
                        <a:rPr lang="tr-TR" sz="1350" b="1" i="0" u="none" strike="noStrike" dirty="0">
                          <a:solidFill>
                            <a:srgbClr val="000000"/>
                          </a:solidFill>
                          <a:effectLst/>
                          <a:latin typeface="+mn-lt"/>
                          <a:ea typeface="Verdana" panose="020B0604030504040204" pitchFamily="34" charset="0"/>
                        </a:rPr>
                        <a:t>9877</a:t>
                      </a:r>
                    </a:p>
                  </a:txBody>
                  <a:tcPr marL="36000" marR="36000" marT="3810" marB="0" anchor="ctr"/>
                </a:tc>
                <a:extLst>
                  <a:ext uri="{0D108BD9-81ED-4DB2-BD59-A6C34878D82A}">
                    <a16:rowId xmlns:a16="http://schemas.microsoft.com/office/drawing/2014/main" val="716478917"/>
                  </a:ext>
                </a:extLst>
              </a:tr>
            </a:tbl>
          </a:graphicData>
        </a:graphic>
      </p:graphicFrame>
      <p:sp>
        <p:nvSpPr>
          <p:cNvPr id="5" name="Dikdörtgen 4"/>
          <p:cNvSpPr/>
          <p:nvPr/>
        </p:nvSpPr>
        <p:spPr>
          <a:xfrm>
            <a:off x="838200" y="5445295"/>
            <a:ext cx="2803605" cy="261610"/>
          </a:xfrm>
          <a:prstGeom prst="rect">
            <a:avLst/>
          </a:prstGeom>
        </p:spPr>
        <p:txBody>
          <a:bodyPr wrap="square">
            <a:spAutoFit/>
          </a:bodyPr>
          <a:lstStyle/>
          <a:p>
            <a:pPr>
              <a:lnSpc>
                <a:spcPct val="110000"/>
              </a:lnSpc>
            </a:pPr>
            <a:r>
              <a:rPr lang="tr-TR" sz="1000" dirty="0">
                <a:solidFill>
                  <a:schemeClr val="accent1">
                    <a:lumMod val="50000"/>
                  </a:schemeClr>
                </a:solidFill>
              </a:rPr>
              <a:t>https</a:t>
            </a:r>
            <a:r>
              <a:rPr lang="tr-TR" sz="1000" dirty="0" smtClean="0">
                <a:solidFill>
                  <a:schemeClr val="accent1">
                    <a:lumMod val="50000"/>
                  </a:schemeClr>
                </a:solidFill>
              </a:rPr>
              <a:t>://istatistik.yok.gov.tr</a:t>
            </a:r>
            <a:endParaRPr lang="tr-TR" sz="1000" dirty="0">
              <a:solidFill>
                <a:schemeClr val="accent1">
                  <a:lumMod val="50000"/>
                </a:schemeClr>
              </a:solidFill>
            </a:endParaRPr>
          </a:p>
        </p:txBody>
      </p:sp>
    </p:spTree>
    <p:extLst>
      <p:ext uri="{BB962C8B-B14F-4D97-AF65-F5344CB8AC3E}">
        <p14:creationId xmlns:p14="http://schemas.microsoft.com/office/powerpoint/2010/main" val="156936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Öğrenci Sayıları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23003250"/>
              </p:ext>
            </p:extLst>
          </p:nvPr>
        </p:nvGraphicFramePr>
        <p:xfrm>
          <a:off x="838200" y="1749425"/>
          <a:ext cx="10640000" cy="3744000"/>
        </p:xfrm>
        <a:graphic>
          <a:graphicData uri="http://schemas.openxmlformats.org/drawingml/2006/table">
            <a:tbl>
              <a:tblPr firstRow="1" bandRow="1">
                <a:tableStyleId>{BC89EF96-8CEA-46FF-86C4-4CE0E7609802}</a:tableStyleId>
              </a:tblPr>
              <a:tblGrid>
                <a:gridCol w="2540000">
                  <a:extLst>
                    <a:ext uri="{9D8B030D-6E8A-4147-A177-3AD203B41FA5}">
                      <a16:colId xmlns:a16="http://schemas.microsoft.com/office/drawing/2014/main" val="1584530580"/>
                    </a:ext>
                  </a:extLst>
                </a:gridCol>
                <a:gridCol w="540000">
                  <a:extLst>
                    <a:ext uri="{9D8B030D-6E8A-4147-A177-3AD203B41FA5}">
                      <a16:colId xmlns:a16="http://schemas.microsoft.com/office/drawing/2014/main" val="652914343"/>
                    </a:ext>
                  </a:extLst>
                </a:gridCol>
                <a:gridCol w="540000">
                  <a:extLst>
                    <a:ext uri="{9D8B030D-6E8A-4147-A177-3AD203B41FA5}">
                      <a16:colId xmlns:a16="http://schemas.microsoft.com/office/drawing/2014/main" val="3118291008"/>
                    </a:ext>
                  </a:extLst>
                </a:gridCol>
                <a:gridCol w="540000">
                  <a:extLst>
                    <a:ext uri="{9D8B030D-6E8A-4147-A177-3AD203B41FA5}">
                      <a16:colId xmlns:a16="http://schemas.microsoft.com/office/drawing/2014/main" val="1740784444"/>
                    </a:ext>
                  </a:extLst>
                </a:gridCol>
                <a:gridCol w="540000">
                  <a:extLst>
                    <a:ext uri="{9D8B030D-6E8A-4147-A177-3AD203B41FA5}">
                      <a16:colId xmlns:a16="http://schemas.microsoft.com/office/drawing/2014/main" val="3790599297"/>
                    </a:ext>
                  </a:extLst>
                </a:gridCol>
                <a:gridCol w="540000">
                  <a:extLst>
                    <a:ext uri="{9D8B030D-6E8A-4147-A177-3AD203B41FA5}">
                      <a16:colId xmlns:a16="http://schemas.microsoft.com/office/drawing/2014/main" val="1443453714"/>
                    </a:ext>
                  </a:extLst>
                </a:gridCol>
                <a:gridCol w="540000">
                  <a:extLst>
                    <a:ext uri="{9D8B030D-6E8A-4147-A177-3AD203B41FA5}">
                      <a16:colId xmlns:a16="http://schemas.microsoft.com/office/drawing/2014/main" val="3414036649"/>
                    </a:ext>
                  </a:extLst>
                </a:gridCol>
                <a:gridCol w="540000">
                  <a:extLst>
                    <a:ext uri="{9D8B030D-6E8A-4147-A177-3AD203B41FA5}">
                      <a16:colId xmlns:a16="http://schemas.microsoft.com/office/drawing/2014/main" val="711887422"/>
                    </a:ext>
                  </a:extLst>
                </a:gridCol>
                <a:gridCol w="540000">
                  <a:extLst>
                    <a:ext uri="{9D8B030D-6E8A-4147-A177-3AD203B41FA5}">
                      <a16:colId xmlns:a16="http://schemas.microsoft.com/office/drawing/2014/main" val="295483442"/>
                    </a:ext>
                  </a:extLst>
                </a:gridCol>
                <a:gridCol w="540000">
                  <a:extLst>
                    <a:ext uri="{9D8B030D-6E8A-4147-A177-3AD203B41FA5}">
                      <a16:colId xmlns:a16="http://schemas.microsoft.com/office/drawing/2014/main" val="3006979035"/>
                    </a:ext>
                  </a:extLst>
                </a:gridCol>
                <a:gridCol w="540000">
                  <a:extLst>
                    <a:ext uri="{9D8B030D-6E8A-4147-A177-3AD203B41FA5}">
                      <a16:colId xmlns:a16="http://schemas.microsoft.com/office/drawing/2014/main" val="163578637"/>
                    </a:ext>
                  </a:extLst>
                </a:gridCol>
                <a:gridCol w="540000">
                  <a:extLst>
                    <a:ext uri="{9D8B030D-6E8A-4147-A177-3AD203B41FA5}">
                      <a16:colId xmlns:a16="http://schemas.microsoft.com/office/drawing/2014/main" val="2403720421"/>
                    </a:ext>
                  </a:extLst>
                </a:gridCol>
                <a:gridCol w="540000">
                  <a:extLst>
                    <a:ext uri="{9D8B030D-6E8A-4147-A177-3AD203B41FA5}">
                      <a16:colId xmlns:a16="http://schemas.microsoft.com/office/drawing/2014/main" val="2087881919"/>
                    </a:ext>
                  </a:extLst>
                </a:gridCol>
                <a:gridCol w="540000">
                  <a:extLst>
                    <a:ext uri="{9D8B030D-6E8A-4147-A177-3AD203B41FA5}">
                      <a16:colId xmlns:a16="http://schemas.microsoft.com/office/drawing/2014/main" val="475246868"/>
                    </a:ext>
                  </a:extLst>
                </a:gridCol>
                <a:gridCol w="540000">
                  <a:extLst>
                    <a:ext uri="{9D8B030D-6E8A-4147-A177-3AD203B41FA5}">
                      <a16:colId xmlns:a16="http://schemas.microsoft.com/office/drawing/2014/main" val="2034401060"/>
                    </a:ext>
                  </a:extLst>
                </a:gridCol>
                <a:gridCol w="540000">
                  <a:extLst>
                    <a:ext uri="{9D8B030D-6E8A-4147-A177-3AD203B41FA5}">
                      <a16:colId xmlns:a16="http://schemas.microsoft.com/office/drawing/2014/main" val="993553640"/>
                    </a:ext>
                  </a:extLst>
                </a:gridCol>
              </a:tblGrid>
              <a:tr h="288000">
                <a:tc rowSpan="2">
                  <a:txBody>
                    <a:bodyPr/>
                    <a:lstStyle/>
                    <a:p>
                      <a:pPr algn="l" fontAlgn="ctr"/>
                      <a:r>
                        <a:rPr lang="tr-TR" sz="1400" u="none" strike="noStrike" dirty="0">
                          <a:effectLst/>
                          <a:latin typeface="+mn-lt"/>
                        </a:rPr>
                        <a:t>ÜNİVERSİTE ADI</a:t>
                      </a:r>
                      <a:endParaRPr lang="tr-TR" sz="1400" b="1" i="0" u="none" strike="noStrike" dirty="0">
                        <a:solidFill>
                          <a:srgbClr val="FF0000"/>
                        </a:solidFill>
                        <a:effectLst/>
                        <a:latin typeface="+mn-lt"/>
                      </a:endParaRPr>
                    </a:p>
                  </a:txBody>
                  <a:tcPr marL="108000" marR="108000" marT="3810" marB="0" anchor="ctr"/>
                </a:tc>
                <a:tc gridSpan="3">
                  <a:txBody>
                    <a:bodyPr/>
                    <a:lstStyle/>
                    <a:p>
                      <a:pPr algn="ctr" fontAlgn="ctr"/>
                      <a:r>
                        <a:rPr lang="tr-TR" sz="1100" b="1" i="0" u="none" strike="noStrike" dirty="0">
                          <a:solidFill>
                            <a:srgbClr val="000000"/>
                          </a:solidFill>
                          <a:effectLst/>
                          <a:latin typeface="Calibri" panose="020F0502020204030204" pitchFamily="34" charset="0"/>
                        </a:rPr>
                        <a:t>OKUYAN ÖNLİSANS</a:t>
                      </a:r>
                    </a:p>
                  </a:txBody>
                  <a:tcPr marL="36000" marR="36000" marT="3810" marB="0" anchor="ctr"/>
                </a:tc>
                <a:tc hMerge="1">
                  <a:txBody>
                    <a:bodyPr/>
                    <a:lstStyle/>
                    <a:p>
                      <a:endParaRPr lang="tr-TR"/>
                    </a:p>
                  </a:txBody>
                  <a:tcPr/>
                </a:tc>
                <a:tc hMerge="1">
                  <a:txBody>
                    <a:bodyPr/>
                    <a:lstStyle/>
                    <a:p>
                      <a:endParaRPr lang="tr-TR"/>
                    </a:p>
                  </a:txBody>
                  <a:tcPr/>
                </a:tc>
                <a:tc gridSpan="3">
                  <a:txBody>
                    <a:bodyPr/>
                    <a:lstStyle/>
                    <a:p>
                      <a:pPr algn="ctr" fontAlgn="ctr"/>
                      <a:r>
                        <a:rPr lang="tr-TR" sz="1100" b="1" i="0" u="none" strike="noStrike" dirty="0">
                          <a:solidFill>
                            <a:srgbClr val="000000"/>
                          </a:solidFill>
                          <a:effectLst/>
                          <a:latin typeface="Calibri" panose="020F0502020204030204" pitchFamily="34" charset="0"/>
                        </a:rPr>
                        <a:t>OKUYAN LİSANS</a:t>
                      </a:r>
                    </a:p>
                  </a:txBody>
                  <a:tcPr marL="36000" marR="36000" marT="3810" marB="0" anchor="ctr"/>
                </a:tc>
                <a:tc hMerge="1">
                  <a:txBody>
                    <a:bodyPr/>
                    <a:lstStyle/>
                    <a:p>
                      <a:endParaRPr lang="tr-TR"/>
                    </a:p>
                  </a:txBody>
                  <a:tcPr/>
                </a:tc>
                <a:tc hMerge="1">
                  <a:txBody>
                    <a:bodyPr/>
                    <a:lstStyle/>
                    <a:p>
                      <a:endParaRPr lang="tr-TR"/>
                    </a:p>
                  </a:txBody>
                  <a:tcPr/>
                </a:tc>
                <a:tc gridSpan="3">
                  <a:txBody>
                    <a:bodyPr/>
                    <a:lstStyle/>
                    <a:p>
                      <a:pPr algn="ctr" fontAlgn="ctr"/>
                      <a:r>
                        <a:rPr lang="tr-TR" sz="1100" b="1" i="0" u="none" strike="noStrike" dirty="0">
                          <a:solidFill>
                            <a:srgbClr val="000000"/>
                          </a:solidFill>
                          <a:effectLst/>
                          <a:latin typeface="Calibri" panose="020F0502020204030204" pitchFamily="34" charset="0"/>
                        </a:rPr>
                        <a:t>OKUYAN YÜKSEKLİSANS</a:t>
                      </a:r>
                    </a:p>
                  </a:txBody>
                  <a:tcPr marL="36000" marR="36000" marT="3810" marB="0" anchor="ctr"/>
                </a:tc>
                <a:tc hMerge="1">
                  <a:txBody>
                    <a:bodyPr/>
                    <a:lstStyle/>
                    <a:p>
                      <a:endParaRPr lang="tr-TR"/>
                    </a:p>
                  </a:txBody>
                  <a:tcPr/>
                </a:tc>
                <a:tc hMerge="1">
                  <a:txBody>
                    <a:bodyPr/>
                    <a:lstStyle/>
                    <a:p>
                      <a:endParaRPr lang="tr-TR"/>
                    </a:p>
                  </a:txBody>
                  <a:tcPr/>
                </a:tc>
                <a:tc gridSpan="3">
                  <a:txBody>
                    <a:bodyPr/>
                    <a:lstStyle/>
                    <a:p>
                      <a:pPr algn="ctr" fontAlgn="ctr"/>
                      <a:r>
                        <a:rPr lang="tr-TR" sz="1100" b="1" i="0" u="none" strike="noStrike" dirty="0">
                          <a:solidFill>
                            <a:srgbClr val="000000"/>
                          </a:solidFill>
                          <a:effectLst/>
                          <a:latin typeface="Calibri" panose="020F0502020204030204" pitchFamily="34" charset="0"/>
                        </a:rPr>
                        <a:t>OKUYAN DOKTORA</a:t>
                      </a:r>
                    </a:p>
                  </a:txBody>
                  <a:tcPr marL="36000" marR="36000" marT="3810" marB="0" anchor="ctr"/>
                </a:tc>
                <a:tc hMerge="1">
                  <a:txBody>
                    <a:bodyPr/>
                    <a:lstStyle/>
                    <a:p>
                      <a:endParaRPr lang="tr-TR"/>
                    </a:p>
                  </a:txBody>
                  <a:tcPr/>
                </a:tc>
                <a:tc hMerge="1">
                  <a:txBody>
                    <a:bodyPr/>
                    <a:lstStyle/>
                    <a:p>
                      <a:endParaRPr lang="tr-TR"/>
                    </a:p>
                  </a:txBody>
                  <a:tcPr/>
                </a:tc>
                <a:tc gridSpan="3">
                  <a:txBody>
                    <a:bodyPr/>
                    <a:lstStyle/>
                    <a:p>
                      <a:pPr algn="ctr" fontAlgn="ctr"/>
                      <a:r>
                        <a:rPr lang="tr-TR" sz="1100" b="1" i="0" u="none" strike="noStrike" dirty="0">
                          <a:solidFill>
                            <a:srgbClr val="000000"/>
                          </a:solidFill>
                          <a:effectLst/>
                          <a:latin typeface="Calibri" panose="020F0502020204030204" pitchFamily="34" charset="0"/>
                        </a:rPr>
                        <a:t>GENEL TOPLAM</a:t>
                      </a:r>
                    </a:p>
                  </a:txBody>
                  <a:tcPr marL="36000" marR="36000" marT="3810" marB="0" anchor="ct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43130895"/>
                  </a:ext>
                </a:extLst>
              </a:tr>
              <a:tr h="288000">
                <a:tc vMerge="1">
                  <a:txBody>
                    <a:bodyPr/>
                    <a:lstStyle/>
                    <a:p>
                      <a:endParaRPr lang="tr-TR"/>
                    </a:p>
                  </a:txBody>
                  <a:tcPr/>
                </a:tc>
                <a:tc>
                  <a:txBody>
                    <a:bodyPr/>
                    <a:lstStyle/>
                    <a:p>
                      <a:pPr algn="ctr" fontAlgn="ctr"/>
                      <a:r>
                        <a:rPr lang="tr-TR" sz="1200" b="1" i="0" u="none" strike="noStrike" dirty="0">
                          <a:solidFill>
                            <a:srgbClr val="000000"/>
                          </a:solidFill>
                          <a:effectLst/>
                          <a:latin typeface="Calibri" panose="020F0502020204030204" pitchFamily="34" charset="0"/>
                        </a:rPr>
                        <a:t>E</a:t>
                      </a:r>
                    </a:p>
                  </a:txBody>
                  <a:tcPr marL="36000" marR="36000" marT="3810" marB="0" anchor="ctr"/>
                </a:tc>
                <a:tc>
                  <a:txBody>
                    <a:bodyPr/>
                    <a:lstStyle/>
                    <a:p>
                      <a:pPr algn="ctr" fontAlgn="ctr"/>
                      <a:r>
                        <a:rPr lang="tr-TR" sz="1200" b="1" i="0" u="none" strike="noStrike" dirty="0">
                          <a:solidFill>
                            <a:srgbClr val="000000"/>
                          </a:solidFill>
                          <a:effectLst/>
                          <a:latin typeface="Calibri" panose="020F0502020204030204" pitchFamily="34" charset="0"/>
                        </a:rPr>
                        <a:t>K</a:t>
                      </a:r>
                    </a:p>
                  </a:txBody>
                  <a:tcPr marL="36000" marR="36000" marT="3810" marB="0" anchor="ctr"/>
                </a:tc>
                <a:tc>
                  <a:txBody>
                    <a:bodyPr/>
                    <a:lstStyle/>
                    <a:p>
                      <a:pPr algn="ctr" fontAlgn="ctr"/>
                      <a:r>
                        <a:rPr lang="tr-TR" sz="1200" b="1" i="0" u="none" strike="noStrike" dirty="0">
                          <a:solidFill>
                            <a:srgbClr val="000000"/>
                          </a:solidFill>
                          <a:effectLst/>
                          <a:latin typeface="Calibri" panose="020F0502020204030204" pitchFamily="34" charset="0"/>
                        </a:rPr>
                        <a:t>T</a:t>
                      </a:r>
                    </a:p>
                  </a:txBody>
                  <a:tcPr marL="36000" marR="36000" marT="3810" marB="0" anchor="ctr"/>
                </a:tc>
                <a:tc>
                  <a:txBody>
                    <a:bodyPr/>
                    <a:lstStyle/>
                    <a:p>
                      <a:pPr algn="ctr" fontAlgn="ctr"/>
                      <a:r>
                        <a:rPr lang="tr-TR" sz="1200" b="1" i="0" u="none" strike="noStrike" dirty="0">
                          <a:solidFill>
                            <a:srgbClr val="000000"/>
                          </a:solidFill>
                          <a:effectLst/>
                          <a:latin typeface="Calibri" panose="020F0502020204030204" pitchFamily="34" charset="0"/>
                        </a:rPr>
                        <a:t>E</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K</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T</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E</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K</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T</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E</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K</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T</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E</a:t>
                      </a:r>
                    </a:p>
                  </a:txBody>
                  <a:tcPr marL="36000" marR="36000" marT="3810" marB="0" anchor="ctr"/>
                </a:tc>
                <a:tc>
                  <a:txBody>
                    <a:bodyPr/>
                    <a:lstStyle/>
                    <a:p>
                      <a:pPr algn="ctr" fontAlgn="ctr"/>
                      <a:r>
                        <a:rPr lang="tr-TR" sz="1200" b="1" i="0" u="none" strike="noStrike">
                          <a:solidFill>
                            <a:srgbClr val="000000"/>
                          </a:solidFill>
                          <a:effectLst/>
                          <a:latin typeface="Calibri" panose="020F0502020204030204" pitchFamily="34" charset="0"/>
                        </a:rPr>
                        <a:t>K</a:t>
                      </a:r>
                    </a:p>
                  </a:txBody>
                  <a:tcPr marL="36000" marR="36000" marT="3810" marB="0" anchor="ctr"/>
                </a:tc>
                <a:tc>
                  <a:txBody>
                    <a:bodyPr/>
                    <a:lstStyle/>
                    <a:p>
                      <a:pPr algn="ctr" fontAlgn="ctr"/>
                      <a:r>
                        <a:rPr lang="tr-TR" sz="1200" b="1" i="0" u="none" strike="noStrike" dirty="0">
                          <a:solidFill>
                            <a:srgbClr val="000000"/>
                          </a:solidFill>
                          <a:effectLst/>
                          <a:latin typeface="Calibri" panose="020F0502020204030204" pitchFamily="34" charset="0"/>
                        </a:rPr>
                        <a:t>T</a:t>
                      </a:r>
                    </a:p>
                  </a:txBody>
                  <a:tcPr marL="36000" marR="36000" marT="3810" marB="0" anchor="ctr"/>
                </a:tc>
                <a:extLst>
                  <a:ext uri="{0D108BD9-81ED-4DB2-BD59-A6C34878D82A}">
                    <a16:rowId xmlns:a16="http://schemas.microsoft.com/office/drawing/2014/main" val="2878240318"/>
                  </a:ext>
                </a:extLst>
              </a:tr>
              <a:tr h="288000">
                <a:tc>
                  <a:txBody>
                    <a:bodyPr/>
                    <a:lstStyle/>
                    <a:p>
                      <a:pPr algn="l" fontAlgn="ctr"/>
                      <a:r>
                        <a:rPr lang="tr-TR" sz="1400" b="0" i="0" u="none" strike="noStrike" dirty="0">
                          <a:solidFill>
                            <a:srgbClr val="000000"/>
                          </a:solidFill>
                          <a:effectLst/>
                          <a:latin typeface="+mn-lt"/>
                        </a:rPr>
                        <a:t>EGE ÜNİVERSİTESİ</a:t>
                      </a:r>
                    </a:p>
                  </a:txBody>
                  <a:tcPr marL="108000" marR="108000" marT="3810" marB="0" anchor="ctr"/>
                </a:tc>
                <a:tc>
                  <a:txBody>
                    <a:bodyPr/>
                    <a:lstStyle/>
                    <a:p>
                      <a:pPr algn="r" fontAlgn="ctr"/>
                      <a:r>
                        <a:rPr lang="tr-TR" sz="1200" b="0" i="0" u="none" strike="noStrike" dirty="0">
                          <a:solidFill>
                            <a:srgbClr val="000000"/>
                          </a:solidFill>
                          <a:effectLst/>
                          <a:latin typeface="Calibri" panose="020F0502020204030204" pitchFamily="34" charset="0"/>
                        </a:rPr>
                        <a:t>8248</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5665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13913</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16815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17907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34722</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1781</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2322</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4103</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1075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1530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2605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27919</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27424</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55343</a:t>
                      </a:r>
                    </a:p>
                  </a:txBody>
                  <a:tcPr marL="36000" marR="36000" marT="3810" marB="0" anchor="ctr"/>
                </a:tc>
                <a:extLst>
                  <a:ext uri="{0D108BD9-81ED-4DB2-BD59-A6C34878D82A}">
                    <a16:rowId xmlns:a16="http://schemas.microsoft.com/office/drawing/2014/main" val="845841077"/>
                  </a:ext>
                </a:extLst>
              </a:tr>
              <a:tr h="288000">
                <a:tc>
                  <a:txBody>
                    <a:bodyPr/>
                    <a:lstStyle/>
                    <a:p>
                      <a:pPr algn="l" fontAlgn="ctr"/>
                      <a:r>
                        <a:rPr lang="tr-TR" sz="1400" b="0" i="0" u="none" strike="noStrike" dirty="0">
                          <a:solidFill>
                            <a:srgbClr val="000000"/>
                          </a:solidFill>
                          <a:effectLst/>
                          <a:latin typeface="+mn-lt"/>
                        </a:rPr>
                        <a:t>DOKUZ EYLÜL ÜNİVERSİTESİ</a:t>
                      </a:r>
                    </a:p>
                  </a:txBody>
                  <a:tcPr marL="108000" marR="108000" marT="3810" marB="0" anchor="ctr"/>
                </a:tc>
                <a:tc>
                  <a:txBody>
                    <a:bodyPr/>
                    <a:lstStyle/>
                    <a:p>
                      <a:pPr algn="r" fontAlgn="ctr"/>
                      <a:r>
                        <a:rPr lang="tr-TR" sz="1200" b="0" i="0" u="none" strike="noStrike" dirty="0">
                          <a:solidFill>
                            <a:srgbClr val="000000"/>
                          </a:solidFill>
                          <a:effectLst/>
                          <a:latin typeface="Calibri" panose="020F0502020204030204" pitchFamily="34" charset="0"/>
                        </a:rPr>
                        <a:t>8555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4710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13265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25087</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22556</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47643</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2818</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3264</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6082</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1003</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1199</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2202</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37463</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31729</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69192</a:t>
                      </a:r>
                    </a:p>
                  </a:txBody>
                  <a:tcPr marL="36000" marR="36000" marT="3810" marB="0" anchor="ctr"/>
                </a:tc>
                <a:extLst>
                  <a:ext uri="{0D108BD9-81ED-4DB2-BD59-A6C34878D82A}">
                    <a16:rowId xmlns:a16="http://schemas.microsoft.com/office/drawing/2014/main" val="3328755455"/>
                  </a:ext>
                </a:extLst>
              </a:tr>
              <a:tr h="288000">
                <a:tc>
                  <a:txBody>
                    <a:bodyPr/>
                    <a:lstStyle/>
                    <a:p>
                      <a:pPr algn="l" fontAlgn="ctr"/>
                      <a:r>
                        <a:rPr lang="tr-TR" sz="1400" b="0" i="0" u="none" strike="noStrike" dirty="0">
                          <a:solidFill>
                            <a:srgbClr val="000000"/>
                          </a:solidFill>
                          <a:effectLst/>
                          <a:latin typeface="+mn-lt"/>
                        </a:rPr>
                        <a:t>İZMİR YÜKSEK TEKNOLOJİ </a:t>
                      </a:r>
                      <a:r>
                        <a:rPr lang="tr-TR" sz="1400" b="0" i="0" u="none" strike="noStrike" dirty="0" smtClean="0">
                          <a:solidFill>
                            <a:srgbClr val="000000"/>
                          </a:solidFill>
                          <a:effectLst/>
                          <a:latin typeface="+mn-lt"/>
                        </a:rPr>
                        <a:t>ENST.</a:t>
                      </a:r>
                      <a:endParaRPr lang="tr-TR" sz="1400" b="0" i="0" u="none" strike="noStrike" dirty="0">
                        <a:solidFill>
                          <a:srgbClr val="000000"/>
                        </a:solidFill>
                        <a:effectLst/>
                        <a:latin typeface="+mn-lt"/>
                      </a:endParaRPr>
                    </a:p>
                  </a:txBody>
                  <a:tcPr marL="108000" marR="108000" marT="3810" marB="0" anchor="ctr"/>
                </a:tc>
                <a:tc>
                  <a:txBody>
                    <a:bodyPr/>
                    <a:lstStyle/>
                    <a:p>
                      <a:pPr algn="r" fontAlgn="ctr"/>
                      <a:r>
                        <a:rPr lang="tr-TR" sz="1200" b="0" i="0" u="none" strike="noStrike" dirty="0">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3064</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2757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5821</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513</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515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1028</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219</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248</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467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3796</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3520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7316</a:t>
                      </a:r>
                    </a:p>
                  </a:txBody>
                  <a:tcPr marL="36000" marR="36000" marT="3810" marB="0" anchor="ctr"/>
                </a:tc>
                <a:extLst>
                  <a:ext uri="{0D108BD9-81ED-4DB2-BD59-A6C34878D82A}">
                    <a16:rowId xmlns:a16="http://schemas.microsoft.com/office/drawing/2014/main" val="620007202"/>
                  </a:ext>
                </a:extLst>
              </a:tr>
              <a:tr h="288000">
                <a:tc>
                  <a:txBody>
                    <a:bodyPr/>
                    <a:lstStyle/>
                    <a:p>
                      <a:pPr algn="l" fontAlgn="ctr"/>
                      <a:r>
                        <a:rPr lang="tr-TR" sz="1400" b="0" i="0" u="none" strike="noStrike" dirty="0">
                          <a:solidFill>
                            <a:srgbClr val="000000"/>
                          </a:solidFill>
                          <a:effectLst/>
                          <a:latin typeface="+mn-lt"/>
                        </a:rPr>
                        <a:t>İZMİR KATİP ÇELEBİ </a:t>
                      </a:r>
                      <a:r>
                        <a:rPr lang="tr-TR" sz="1400" b="0" i="0" u="none" strike="noStrike" dirty="0" smtClean="0">
                          <a:solidFill>
                            <a:srgbClr val="000000"/>
                          </a:solidFill>
                          <a:effectLst/>
                          <a:latin typeface="+mn-lt"/>
                        </a:rPr>
                        <a:t>ÜNİV.</a:t>
                      </a:r>
                      <a:endParaRPr lang="tr-TR" sz="1400" b="0" i="0" u="none" strike="noStrike" dirty="0">
                        <a:solidFill>
                          <a:srgbClr val="000000"/>
                        </a:solidFill>
                        <a:effectLst/>
                        <a:latin typeface="+mn-lt"/>
                      </a:endParaRPr>
                    </a:p>
                  </a:txBody>
                  <a:tcPr marL="108000" marR="108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326</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594</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920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7250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7622</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14872</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1193</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1136</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2329</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251</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246</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497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9020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9598</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18618</a:t>
                      </a:r>
                    </a:p>
                  </a:txBody>
                  <a:tcPr marL="36000" marR="36000" marT="3810" marB="0" anchor="ctr"/>
                </a:tc>
                <a:extLst>
                  <a:ext uri="{0D108BD9-81ED-4DB2-BD59-A6C34878D82A}">
                    <a16:rowId xmlns:a16="http://schemas.microsoft.com/office/drawing/2014/main" val="755758353"/>
                  </a:ext>
                </a:extLst>
              </a:tr>
              <a:tr h="288000">
                <a:tc>
                  <a:txBody>
                    <a:bodyPr/>
                    <a:lstStyle/>
                    <a:p>
                      <a:pPr algn="l" fontAlgn="ctr"/>
                      <a:r>
                        <a:rPr lang="tr-TR" sz="1400" b="0" i="0" u="none" strike="noStrike" dirty="0">
                          <a:solidFill>
                            <a:srgbClr val="000000"/>
                          </a:solidFill>
                          <a:effectLst/>
                          <a:latin typeface="+mn-lt"/>
                        </a:rPr>
                        <a:t>İZMİR DEMOKRASİ </a:t>
                      </a:r>
                      <a:r>
                        <a:rPr lang="tr-TR" sz="1400" b="0" i="0" u="none" strike="noStrike" dirty="0" smtClean="0">
                          <a:solidFill>
                            <a:srgbClr val="000000"/>
                          </a:solidFill>
                          <a:effectLst/>
                          <a:latin typeface="+mn-lt"/>
                        </a:rPr>
                        <a:t>ÜNİV.</a:t>
                      </a:r>
                      <a:endParaRPr lang="tr-TR" sz="1400" b="0" i="0" u="none" strike="noStrike" dirty="0">
                        <a:solidFill>
                          <a:srgbClr val="000000"/>
                        </a:solidFill>
                        <a:effectLst/>
                        <a:latin typeface="+mn-lt"/>
                      </a:endParaRPr>
                    </a:p>
                  </a:txBody>
                  <a:tcPr marL="108000" marR="108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201</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260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461</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4799</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5745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10544</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265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380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645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21</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43</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64</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5286</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6428</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11714</a:t>
                      </a:r>
                    </a:p>
                  </a:txBody>
                  <a:tcPr marL="36000" marR="36000" marT="3810" marB="0" anchor="ctr"/>
                </a:tc>
                <a:extLst>
                  <a:ext uri="{0D108BD9-81ED-4DB2-BD59-A6C34878D82A}">
                    <a16:rowId xmlns:a16="http://schemas.microsoft.com/office/drawing/2014/main" val="2623318890"/>
                  </a:ext>
                </a:extLst>
              </a:tr>
              <a:tr h="288000">
                <a:tc>
                  <a:txBody>
                    <a:bodyPr/>
                    <a:lstStyle/>
                    <a:p>
                      <a:pPr algn="l" fontAlgn="ctr"/>
                      <a:r>
                        <a:rPr lang="tr-TR" sz="1400" b="0" i="0" u="none" strike="noStrike" dirty="0">
                          <a:solidFill>
                            <a:srgbClr val="000000"/>
                          </a:solidFill>
                          <a:effectLst/>
                          <a:latin typeface="+mn-lt"/>
                        </a:rPr>
                        <a:t>İZMİR BAKIRÇAY </a:t>
                      </a:r>
                      <a:r>
                        <a:rPr lang="tr-TR" sz="1400" b="0" i="0" u="none" strike="noStrike" dirty="0" smtClean="0">
                          <a:solidFill>
                            <a:srgbClr val="000000"/>
                          </a:solidFill>
                          <a:effectLst/>
                          <a:latin typeface="+mn-lt"/>
                        </a:rPr>
                        <a:t>ÜNİV.</a:t>
                      </a:r>
                      <a:endParaRPr lang="tr-TR" sz="1400" b="0" i="0" u="none" strike="noStrike" dirty="0">
                        <a:solidFill>
                          <a:srgbClr val="000000"/>
                        </a:solidFill>
                        <a:effectLst/>
                        <a:latin typeface="+mn-lt"/>
                      </a:endParaRPr>
                    </a:p>
                  </a:txBody>
                  <a:tcPr marL="108000" marR="108000" marT="3810" marB="0" anchor="ctr"/>
                </a:tc>
                <a:tc>
                  <a:txBody>
                    <a:bodyPr/>
                    <a:lstStyle/>
                    <a:p>
                      <a:pPr algn="r" fontAlgn="ctr"/>
                      <a:r>
                        <a:rPr lang="tr-TR" sz="1200" b="0" i="0" u="none" strike="noStrike">
                          <a:solidFill>
                            <a:srgbClr val="000000"/>
                          </a:solidFill>
                          <a:effectLst/>
                          <a:latin typeface="Calibri" panose="020F0502020204030204" pitchFamily="34" charset="0"/>
                        </a:rPr>
                        <a:t>211</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206</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417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2707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3407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6114</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434</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449</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883</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53</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50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103</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3405</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4112</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7517</a:t>
                      </a:r>
                    </a:p>
                  </a:txBody>
                  <a:tcPr marL="36000" marR="36000" marT="3810" marB="0" anchor="ctr"/>
                </a:tc>
                <a:extLst>
                  <a:ext uri="{0D108BD9-81ED-4DB2-BD59-A6C34878D82A}">
                    <a16:rowId xmlns:a16="http://schemas.microsoft.com/office/drawing/2014/main" val="1254215427"/>
                  </a:ext>
                </a:extLst>
              </a:tr>
              <a:tr h="288000">
                <a:tc>
                  <a:txBody>
                    <a:bodyPr/>
                    <a:lstStyle/>
                    <a:p>
                      <a:pPr algn="l" fontAlgn="ctr"/>
                      <a:r>
                        <a:rPr lang="tr-TR" sz="1400" b="0" i="0" u="none" strike="noStrike" dirty="0">
                          <a:solidFill>
                            <a:srgbClr val="000000"/>
                          </a:solidFill>
                          <a:effectLst/>
                          <a:latin typeface="+mn-lt"/>
                        </a:rPr>
                        <a:t>İZMİR EKONOMİ ÜNİVERSİTESİ</a:t>
                      </a:r>
                    </a:p>
                  </a:txBody>
                  <a:tcPr marL="108000" marR="108000" marT="3810" marB="0" anchor="ctr"/>
                </a:tc>
                <a:tc>
                  <a:txBody>
                    <a:bodyPr/>
                    <a:lstStyle/>
                    <a:p>
                      <a:pPr algn="r" fontAlgn="ctr"/>
                      <a:r>
                        <a:rPr lang="tr-TR" sz="1200" b="0" i="0" u="none" strike="noStrike">
                          <a:solidFill>
                            <a:srgbClr val="000000"/>
                          </a:solidFill>
                          <a:effectLst/>
                          <a:latin typeface="Calibri" panose="020F0502020204030204" pitchFamily="34" charset="0"/>
                        </a:rPr>
                        <a:t>1167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1193</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2360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3817</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4470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8287</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195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300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495</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27</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48</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75</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5206</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6011</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11217</a:t>
                      </a:r>
                    </a:p>
                  </a:txBody>
                  <a:tcPr marL="36000" marR="36000" marT="3810" marB="0" anchor="ctr"/>
                </a:tc>
                <a:extLst>
                  <a:ext uri="{0D108BD9-81ED-4DB2-BD59-A6C34878D82A}">
                    <a16:rowId xmlns:a16="http://schemas.microsoft.com/office/drawing/2014/main" val="4260205651"/>
                  </a:ext>
                </a:extLst>
              </a:tr>
              <a:tr h="288000">
                <a:tc>
                  <a:txBody>
                    <a:bodyPr/>
                    <a:lstStyle/>
                    <a:p>
                      <a:pPr algn="l" fontAlgn="ctr"/>
                      <a:r>
                        <a:rPr lang="tr-TR" sz="1400" b="0" i="0" u="none" strike="noStrike" dirty="0">
                          <a:solidFill>
                            <a:srgbClr val="000000"/>
                          </a:solidFill>
                          <a:effectLst/>
                          <a:latin typeface="+mn-lt"/>
                        </a:rPr>
                        <a:t>YAŞAR ÜNİVERSİTESİ</a:t>
                      </a:r>
                    </a:p>
                  </a:txBody>
                  <a:tcPr marL="108000" marR="108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1243</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814</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2057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3512</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3546</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7058</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218</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299</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517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64</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69</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133</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5037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4728</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9765</a:t>
                      </a:r>
                    </a:p>
                  </a:txBody>
                  <a:tcPr marL="36000" marR="36000" marT="3810" marB="0" anchor="ctr"/>
                </a:tc>
                <a:extLst>
                  <a:ext uri="{0D108BD9-81ED-4DB2-BD59-A6C34878D82A}">
                    <a16:rowId xmlns:a16="http://schemas.microsoft.com/office/drawing/2014/main" val="946771121"/>
                  </a:ext>
                </a:extLst>
              </a:tr>
              <a:tr h="288000">
                <a:tc>
                  <a:txBody>
                    <a:bodyPr/>
                    <a:lstStyle/>
                    <a:p>
                      <a:pPr algn="l" fontAlgn="ctr"/>
                      <a:r>
                        <a:rPr lang="tr-TR" sz="1400" b="0" i="0" u="none" strike="noStrike" dirty="0">
                          <a:solidFill>
                            <a:srgbClr val="000000"/>
                          </a:solidFill>
                          <a:effectLst/>
                          <a:latin typeface="+mn-lt"/>
                        </a:rPr>
                        <a:t>İZMİR TINAZTEPE ÜNİVERSİTESİ</a:t>
                      </a:r>
                    </a:p>
                  </a:txBody>
                  <a:tcPr marL="108000" marR="108000" marT="3810" marB="0" anchor="ctr"/>
                </a:tc>
                <a:tc>
                  <a:txBody>
                    <a:bodyPr/>
                    <a:lstStyle/>
                    <a:p>
                      <a:pPr algn="r" fontAlgn="ctr"/>
                      <a:r>
                        <a:rPr lang="tr-TR" sz="1200" b="0" i="0" u="none" strike="noStrike">
                          <a:solidFill>
                            <a:srgbClr val="000000"/>
                          </a:solidFill>
                          <a:effectLst/>
                          <a:latin typeface="Calibri" panose="020F0502020204030204" pitchFamily="34" charset="0"/>
                        </a:rPr>
                        <a:t>335</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1006</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1341</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326</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1296</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1622</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18</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99</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117</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679</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2401</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3080</a:t>
                      </a:r>
                    </a:p>
                  </a:txBody>
                  <a:tcPr marL="36000" marR="36000" marT="3810" marB="0" anchor="ctr"/>
                </a:tc>
                <a:extLst>
                  <a:ext uri="{0D108BD9-81ED-4DB2-BD59-A6C34878D82A}">
                    <a16:rowId xmlns:a16="http://schemas.microsoft.com/office/drawing/2014/main" val="1998485342"/>
                  </a:ext>
                </a:extLst>
              </a:tr>
              <a:tr h="288000">
                <a:tc>
                  <a:txBody>
                    <a:bodyPr/>
                    <a:lstStyle/>
                    <a:p>
                      <a:pPr algn="l" fontAlgn="ctr"/>
                      <a:r>
                        <a:rPr lang="tr-TR" sz="1400" b="0" i="0" u="none" strike="noStrike" dirty="0">
                          <a:solidFill>
                            <a:srgbClr val="000000"/>
                          </a:solidFill>
                          <a:effectLst/>
                          <a:latin typeface="+mn-lt"/>
                        </a:rPr>
                        <a:t>İZMİR KAVRAM MESLEK YO</a:t>
                      </a:r>
                    </a:p>
                  </a:txBody>
                  <a:tcPr marL="108000" marR="108000" marT="3810" marB="0" anchor="ctr"/>
                </a:tc>
                <a:tc>
                  <a:txBody>
                    <a:bodyPr/>
                    <a:lstStyle/>
                    <a:p>
                      <a:pPr algn="r" fontAlgn="ctr"/>
                      <a:r>
                        <a:rPr lang="tr-TR" sz="1200" b="0" i="0" u="none" strike="noStrike">
                          <a:solidFill>
                            <a:srgbClr val="000000"/>
                          </a:solidFill>
                          <a:effectLst/>
                          <a:latin typeface="Calibri" panose="020F0502020204030204" pitchFamily="34" charset="0"/>
                        </a:rPr>
                        <a:t>1552</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1840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3392</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a:solidFill>
                            <a:srgbClr val="000000"/>
                          </a:solidFill>
                          <a:effectLst/>
                          <a:latin typeface="Calibri" panose="020F0502020204030204" pitchFamily="34" charset="0"/>
                        </a:rPr>
                        <a:t>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1552</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1840</a:t>
                      </a:r>
                    </a:p>
                  </a:txBody>
                  <a:tcPr marL="36000" marR="36000" marT="3810" marB="0" anchor="ctr"/>
                </a:tc>
                <a:tc>
                  <a:txBody>
                    <a:bodyPr/>
                    <a:lstStyle/>
                    <a:p>
                      <a:pPr algn="r" fontAlgn="ctr"/>
                      <a:r>
                        <a:rPr lang="tr-TR" sz="1200" b="0" i="0" u="none" strike="noStrike" dirty="0">
                          <a:solidFill>
                            <a:srgbClr val="000000"/>
                          </a:solidFill>
                          <a:effectLst/>
                          <a:latin typeface="Calibri" panose="020F0502020204030204" pitchFamily="34" charset="0"/>
                        </a:rPr>
                        <a:t>3392</a:t>
                      </a:r>
                    </a:p>
                  </a:txBody>
                  <a:tcPr marL="36000" marR="36000" marT="3810" marB="0" anchor="ctr"/>
                </a:tc>
                <a:extLst>
                  <a:ext uri="{0D108BD9-81ED-4DB2-BD59-A6C34878D82A}">
                    <a16:rowId xmlns:a16="http://schemas.microsoft.com/office/drawing/2014/main" val="954945818"/>
                  </a:ext>
                </a:extLst>
              </a:tr>
              <a:tr h="288000">
                <a:tc>
                  <a:txBody>
                    <a:bodyPr/>
                    <a:lstStyle/>
                    <a:p>
                      <a:pPr algn="l" fontAlgn="ctr"/>
                      <a:r>
                        <a:rPr lang="tr-TR" sz="1400" b="1" i="0" u="none" strike="noStrike" dirty="0">
                          <a:solidFill>
                            <a:srgbClr val="000000"/>
                          </a:solidFill>
                          <a:effectLst/>
                          <a:latin typeface="+mn-lt"/>
                        </a:rPr>
                        <a:t>TOPLAM</a:t>
                      </a:r>
                    </a:p>
                  </a:txBody>
                  <a:tcPr marL="108000" marR="108000" marT="3810" marB="0" anchor="ctr"/>
                </a:tc>
                <a:tc>
                  <a:txBody>
                    <a:bodyPr/>
                    <a:lstStyle/>
                    <a:p>
                      <a:pPr algn="r" fontAlgn="ctr"/>
                      <a:r>
                        <a:rPr lang="tr-TR" sz="1200" b="1" i="0" u="none" strike="noStrike" dirty="0">
                          <a:solidFill>
                            <a:srgbClr val="000000"/>
                          </a:solidFill>
                          <a:effectLst/>
                          <a:latin typeface="Calibri" panose="020F0502020204030204" pitchFamily="34" charset="0"/>
                        </a:rPr>
                        <a:t>21838</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16288</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38126</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67377</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69306</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136683</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7435</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8764</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16199</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2713</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3433</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6146</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99363</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97791</a:t>
                      </a:r>
                    </a:p>
                  </a:txBody>
                  <a:tcPr marL="36000" marR="36000" marT="3810" marB="0" anchor="ctr"/>
                </a:tc>
                <a:tc>
                  <a:txBody>
                    <a:bodyPr/>
                    <a:lstStyle/>
                    <a:p>
                      <a:pPr algn="r" fontAlgn="ctr"/>
                      <a:r>
                        <a:rPr lang="tr-TR" sz="1200" b="1" i="0" u="none" strike="noStrike" dirty="0">
                          <a:solidFill>
                            <a:srgbClr val="000000"/>
                          </a:solidFill>
                          <a:effectLst/>
                          <a:latin typeface="Calibri" panose="020F0502020204030204" pitchFamily="34" charset="0"/>
                        </a:rPr>
                        <a:t>197154</a:t>
                      </a:r>
                    </a:p>
                  </a:txBody>
                  <a:tcPr marL="36000" marR="36000" marT="3810" marB="0" anchor="ctr"/>
                </a:tc>
                <a:extLst>
                  <a:ext uri="{0D108BD9-81ED-4DB2-BD59-A6C34878D82A}">
                    <a16:rowId xmlns:a16="http://schemas.microsoft.com/office/drawing/2014/main" val="716478917"/>
                  </a:ext>
                </a:extLst>
              </a:tr>
            </a:tbl>
          </a:graphicData>
        </a:graphic>
      </p:graphicFrame>
      <p:sp>
        <p:nvSpPr>
          <p:cNvPr id="5" name="Dikdörtgen 4"/>
          <p:cNvSpPr/>
          <p:nvPr/>
        </p:nvSpPr>
        <p:spPr>
          <a:xfrm>
            <a:off x="838200" y="5445295"/>
            <a:ext cx="2803605" cy="261610"/>
          </a:xfrm>
          <a:prstGeom prst="rect">
            <a:avLst/>
          </a:prstGeom>
        </p:spPr>
        <p:txBody>
          <a:bodyPr wrap="square">
            <a:spAutoFit/>
          </a:bodyPr>
          <a:lstStyle/>
          <a:p>
            <a:pPr>
              <a:lnSpc>
                <a:spcPct val="110000"/>
              </a:lnSpc>
            </a:pPr>
            <a:r>
              <a:rPr lang="tr-TR" sz="1000" dirty="0">
                <a:solidFill>
                  <a:schemeClr val="accent1">
                    <a:lumMod val="50000"/>
                  </a:schemeClr>
                </a:solidFill>
              </a:rPr>
              <a:t>https</a:t>
            </a:r>
            <a:r>
              <a:rPr lang="tr-TR" sz="1000" dirty="0" smtClean="0">
                <a:solidFill>
                  <a:schemeClr val="accent1">
                    <a:lumMod val="50000"/>
                  </a:schemeClr>
                </a:solidFill>
              </a:rPr>
              <a:t>://istatistik.yok.gov.tr</a:t>
            </a:r>
            <a:endParaRPr lang="tr-TR" sz="1000" dirty="0">
              <a:solidFill>
                <a:schemeClr val="accent1">
                  <a:lumMod val="50000"/>
                </a:schemeClr>
              </a:solidFill>
            </a:endParaRPr>
          </a:p>
        </p:txBody>
      </p:sp>
    </p:spTree>
    <p:extLst>
      <p:ext uri="{BB962C8B-B14F-4D97-AF65-F5344CB8AC3E}">
        <p14:creationId xmlns:p14="http://schemas.microsoft.com/office/powerpoint/2010/main" val="369251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Uluslararası Öğrenci Sayıları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98628970"/>
              </p:ext>
            </p:extLst>
          </p:nvPr>
        </p:nvGraphicFramePr>
        <p:xfrm>
          <a:off x="838200" y="1762125"/>
          <a:ext cx="7962901" cy="3495672"/>
        </p:xfrm>
        <a:graphic>
          <a:graphicData uri="http://schemas.openxmlformats.org/drawingml/2006/table">
            <a:tbl>
              <a:tblPr firstRow="1" bandRow="1">
                <a:tableStyleId>{BC89EF96-8CEA-46FF-86C4-4CE0E7609802}</a:tableStyleId>
              </a:tblPr>
              <a:tblGrid>
                <a:gridCol w="4308868">
                  <a:extLst>
                    <a:ext uri="{9D8B030D-6E8A-4147-A177-3AD203B41FA5}">
                      <a16:colId xmlns:a16="http://schemas.microsoft.com/office/drawing/2014/main" val="1584530580"/>
                    </a:ext>
                  </a:extLst>
                </a:gridCol>
                <a:gridCol w="1235410">
                  <a:extLst>
                    <a:ext uri="{9D8B030D-6E8A-4147-A177-3AD203B41FA5}">
                      <a16:colId xmlns:a16="http://schemas.microsoft.com/office/drawing/2014/main" val="652914343"/>
                    </a:ext>
                  </a:extLst>
                </a:gridCol>
                <a:gridCol w="1265542">
                  <a:extLst>
                    <a:ext uri="{9D8B030D-6E8A-4147-A177-3AD203B41FA5}">
                      <a16:colId xmlns:a16="http://schemas.microsoft.com/office/drawing/2014/main" val="3118291008"/>
                    </a:ext>
                  </a:extLst>
                </a:gridCol>
                <a:gridCol w="1153081">
                  <a:extLst>
                    <a:ext uri="{9D8B030D-6E8A-4147-A177-3AD203B41FA5}">
                      <a16:colId xmlns:a16="http://schemas.microsoft.com/office/drawing/2014/main" val="1740784444"/>
                    </a:ext>
                  </a:extLst>
                </a:gridCol>
              </a:tblGrid>
              <a:tr h="291306">
                <a:tc>
                  <a:txBody>
                    <a:bodyPr/>
                    <a:lstStyle/>
                    <a:p>
                      <a:pPr algn="l" fontAlgn="ctr"/>
                      <a:r>
                        <a:rPr lang="tr-TR" sz="1600" b="1" i="0" u="none" strike="noStrike" dirty="0">
                          <a:solidFill>
                            <a:srgbClr val="000000"/>
                          </a:solidFill>
                          <a:effectLst/>
                          <a:latin typeface="Calibri" panose="020F0502020204030204" pitchFamily="34" charset="0"/>
                        </a:rPr>
                        <a:t>ÜNİVERSİTE ADI</a:t>
                      </a:r>
                    </a:p>
                  </a:txBody>
                  <a:tcPr marL="108000" marR="108000" marT="3810" marB="0" anchor="ctr"/>
                </a:tc>
                <a:tc>
                  <a:txBody>
                    <a:bodyPr/>
                    <a:lstStyle/>
                    <a:p>
                      <a:pPr algn="ctr" fontAlgn="ctr"/>
                      <a:r>
                        <a:rPr lang="tr-TR" sz="1600" b="1" i="0" u="none" strike="noStrike" dirty="0">
                          <a:solidFill>
                            <a:srgbClr val="000000"/>
                          </a:solidFill>
                          <a:effectLst/>
                          <a:latin typeface="Calibri" panose="020F0502020204030204" pitchFamily="34" charset="0"/>
                        </a:rPr>
                        <a:t>E</a:t>
                      </a:r>
                    </a:p>
                  </a:txBody>
                  <a:tcPr marL="108000" marR="108000" marT="3810" marB="0" anchor="ctr"/>
                </a:tc>
                <a:tc>
                  <a:txBody>
                    <a:bodyPr/>
                    <a:lstStyle/>
                    <a:p>
                      <a:pPr algn="ctr" fontAlgn="ctr"/>
                      <a:r>
                        <a:rPr lang="tr-TR" sz="1600" b="1" i="0" u="none" strike="noStrike" dirty="0">
                          <a:solidFill>
                            <a:srgbClr val="000000"/>
                          </a:solidFill>
                          <a:effectLst/>
                          <a:latin typeface="Calibri" panose="020F0502020204030204" pitchFamily="34" charset="0"/>
                        </a:rPr>
                        <a:t>K</a:t>
                      </a:r>
                    </a:p>
                  </a:txBody>
                  <a:tcPr marL="108000" marR="108000" marT="3810" marB="0" anchor="ctr"/>
                </a:tc>
                <a:tc>
                  <a:txBody>
                    <a:bodyPr/>
                    <a:lstStyle/>
                    <a:p>
                      <a:pPr algn="ctr" fontAlgn="ctr"/>
                      <a:r>
                        <a:rPr lang="tr-TR" sz="1600" b="1" i="0" u="none" strike="noStrike" dirty="0">
                          <a:solidFill>
                            <a:srgbClr val="000000"/>
                          </a:solidFill>
                          <a:effectLst/>
                          <a:latin typeface="Calibri" panose="020F0502020204030204" pitchFamily="34" charset="0"/>
                        </a:rPr>
                        <a:t>T </a:t>
                      </a:r>
                    </a:p>
                  </a:txBody>
                  <a:tcPr marL="108000" marR="108000" marT="3810" marB="0" anchor="ctr"/>
                </a:tc>
                <a:extLst>
                  <a:ext uri="{0D108BD9-81ED-4DB2-BD59-A6C34878D82A}">
                    <a16:rowId xmlns:a16="http://schemas.microsoft.com/office/drawing/2014/main" val="2878240318"/>
                  </a:ext>
                </a:extLst>
              </a:tr>
              <a:tr h="291306">
                <a:tc>
                  <a:txBody>
                    <a:bodyPr/>
                    <a:lstStyle/>
                    <a:p>
                      <a:pPr algn="l" fontAlgn="ctr"/>
                      <a:r>
                        <a:rPr lang="tr-TR" sz="1600" b="0" i="0" u="none" strike="noStrike" dirty="0">
                          <a:solidFill>
                            <a:srgbClr val="000000"/>
                          </a:solidFill>
                          <a:effectLst/>
                          <a:latin typeface="Calibri" panose="020F0502020204030204" pitchFamily="34" charset="0"/>
                        </a:rPr>
                        <a:t>EGE ÜNİVERSİTESİ</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1292</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1102</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2394</a:t>
                      </a:r>
                    </a:p>
                  </a:txBody>
                  <a:tcPr marL="108000" marR="108000" marT="3810" marB="0" anchor="ctr"/>
                </a:tc>
                <a:extLst>
                  <a:ext uri="{0D108BD9-81ED-4DB2-BD59-A6C34878D82A}">
                    <a16:rowId xmlns:a16="http://schemas.microsoft.com/office/drawing/2014/main" val="1061002080"/>
                  </a:ext>
                </a:extLst>
              </a:tr>
              <a:tr h="291306">
                <a:tc>
                  <a:txBody>
                    <a:bodyPr/>
                    <a:lstStyle/>
                    <a:p>
                      <a:pPr algn="l" fontAlgn="ctr"/>
                      <a:r>
                        <a:rPr lang="tr-TR" sz="1600" b="0" i="0" u="none" strike="noStrike" dirty="0">
                          <a:solidFill>
                            <a:srgbClr val="000000"/>
                          </a:solidFill>
                          <a:effectLst/>
                          <a:latin typeface="Calibri" panose="020F0502020204030204" pitchFamily="34" charset="0"/>
                        </a:rPr>
                        <a:t>DOKUZ EYLÜL ÜNİVERSİTESİ</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3052</a:t>
                      </a:r>
                    </a:p>
                  </a:txBody>
                  <a:tcPr marL="108000" marR="108000" marT="3810" marB="0" anchor="ctr"/>
                </a:tc>
                <a:tc>
                  <a:txBody>
                    <a:bodyPr/>
                    <a:lstStyle/>
                    <a:p>
                      <a:pPr algn="r" fontAlgn="ctr"/>
                      <a:r>
                        <a:rPr lang="tr-TR" sz="1600" b="0" i="0" u="none" strike="noStrike">
                          <a:solidFill>
                            <a:srgbClr val="000000"/>
                          </a:solidFill>
                          <a:effectLst/>
                          <a:latin typeface="Calibri" panose="020F0502020204030204" pitchFamily="34" charset="0"/>
                        </a:rPr>
                        <a:t>2748</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5800</a:t>
                      </a:r>
                    </a:p>
                  </a:txBody>
                  <a:tcPr marL="108000" marR="108000" marT="3810" marB="0" anchor="ctr"/>
                </a:tc>
                <a:extLst>
                  <a:ext uri="{0D108BD9-81ED-4DB2-BD59-A6C34878D82A}">
                    <a16:rowId xmlns:a16="http://schemas.microsoft.com/office/drawing/2014/main" val="3328755455"/>
                  </a:ext>
                </a:extLst>
              </a:tr>
              <a:tr h="291306">
                <a:tc>
                  <a:txBody>
                    <a:bodyPr/>
                    <a:lstStyle/>
                    <a:p>
                      <a:pPr algn="l" fontAlgn="ctr"/>
                      <a:r>
                        <a:rPr lang="tr-TR" sz="1600" b="0" i="0" u="none" strike="noStrike" dirty="0">
                          <a:solidFill>
                            <a:srgbClr val="000000"/>
                          </a:solidFill>
                          <a:effectLst/>
                          <a:latin typeface="Calibri" panose="020F0502020204030204" pitchFamily="34" charset="0"/>
                        </a:rPr>
                        <a:t>İZMİR YÜKSEK TEKNOLOJİ ENSTİTÜSÜ</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128</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39</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167</a:t>
                      </a:r>
                    </a:p>
                  </a:txBody>
                  <a:tcPr marL="108000" marR="108000" marT="3810" marB="0" anchor="ctr"/>
                </a:tc>
                <a:extLst>
                  <a:ext uri="{0D108BD9-81ED-4DB2-BD59-A6C34878D82A}">
                    <a16:rowId xmlns:a16="http://schemas.microsoft.com/office/drawing/2014/main" val="2920741043"/>
                  </a:ext>
                </a:extLst>
              </a:tr>
              <a:tr h="291306">
                <a:tc>
                  <a:txBody>
                    <a:bodyPr/>
                    <a:lstStyle/>
                    <a:p>
                      <a:pPr algn="l" fontAlgn="ctr"/>
                      <a:r>
                        <a:rPr lang="tr-TR" sz="1600" b="0" i="0" u="none" strike="noStrike" dirty="0">
                          <a:solidFill>
                            <a:srgbClr val="000000"/>
                          </a:solidFill>
                          <a:effectLst/>
                          <a:latin typeface="Calibri" panose="020F0502020204030204" pitchFamily="34" charset="0"/>
                        </a:rPr>
                        <a:t>İZMİR KATİP ÇELEBİ ÜNİVERSİTESİ</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486</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365</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851</a:t>
                      </a:r>
                    </a:p>
                  </a:txBody>
                  <a:tcPr marL="108000" marR="108000" marT="3810" marB="0" anchor="ctr"/>
                </a:tc>
                <a:extLst>
                  <a:ext uri="{0D108BD9-81ED-4DB2-BD59-A6C34878D82A}">
                    <a16:rowId xmlns:a16="http://schemas.microsoft.com/office/drawing/2014/main" val="3251938391"/>
                  </a:ext>
                </a:extLst>
              </a:tr>
              <a:tr h="291306">
                <a:tc>
                  <a:txBody>
                    <a:bodyPr/>
                    <a:lstStyle/>
                    <a:p>
                      <a:pPr algn="l" fontAlgn="ctr"/>
                      <a:r>
                        <a:rPr lang="tr-TR" sz="1600" b="0" i="0" u="none" strike="noStrike" dirty="0">
                          <a:solidFill>
                            <a:srgbClr val="000000"/>
                          </a:solidFill>
                          <a:effectLst/>
                          <a:latin typeface="Calibri" panose="020F0502020204030204" pitchFamily="34" charset="0"/>
                        </a:rPr>
                        <a:t>İZMİR DEMOKRASİ ÜNİVERSİTESİ</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288</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188</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476</a:t>
                      </a:r>
                    </a:p>
                  </a:txBody>
                  <a:tcPr marL="108000" marR="108000" marT="3810" marB="0" anchor="ctr"/>
                </a:tc>
                <a:extLst>
                  <a:ext uri="{0D108BD9-81ED-4DB2-BD59-A6C34878D82A}">
                    <a16:rowId xmlns:a16="http://schemas.microsoft.com/office/drawing/2014/main" val="3086247788"/>
                  </a:ext>
                </a:extLst>
              </a:tr>
              <a:tr h="291306">
                <a:tc>
                  <a:txBody>
                    <a:bodyPr/>
                    <a:lstStyle/>
                    <a:p>
                      <a:pPr algn="l" fontAlgn="ctr"/>
                      <a:r>
                        <a:rPr lang="tr-TR" sz="1600" b="0" i="0" u="none" strike="noStrike" dirty="0">
                          <a:solidFill>
                            <a:srgbClr val="000000"/>
                          </a:solidFill>
                          <a:effectLst/>
                          <a:latin typeface="Calibri" panose="020F0502020204030204" pitchFamily="34" charset="0"/>
                        </a:rPr>
                        <a:t>İZMİR BAKIRÇAY ÜNİVERSİTESİ</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20</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21</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41</a:t>
                      </a:r>
                    </a:p>
                  </a:txBody>
                  <a:tcPr marL="108000" marR="108000" marT="3810" marB="0" anchor="ctr"/>
                </a:tc>
                <a:extLst>
                  <a:ext uri="{0D108BD9-81ED-4DB2-BD59-A6C34878D82A}">
                    <a16:rowId xmlns:a16="http://schemas.microsoft.com/office/drawing/2014/main" val="1254215427"/>
                  </a:ext>
                </a:extLst>
              </a:tr>
              <a:tr h="291306">
                <a:tc>
                  <a:txBody>
                    <a:bodyPr/>
                    <a:lstStyle/>
                    <a:p>
                      <a:pPr algn="l" fontAlgn="ctr"/>
                      <a:r>
                        <a:rPr lang="tr-TR" sz="1600" b="0" i="0" u="none" strike="noStrike" dirty="0">
                          <a:solidFill>
                            <a:srgbClr val="000000"/>
                          </a:solidFill>
                          <a:effectLst/>
                          <a:latin typeface="Calibri" panose="020F0502020204030204" pitchFamily="34" charset="0"/>
                        </a:rPr>
                        <a:t>İZMİR EKONOMİ ÜNİVERSİTESİ</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138</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146</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284</a:t>
                      </a:r>
                    </a:p>
                  </a:txBody>
                  <a:tcPr marL="108000" marR="108000" marT="3810" marB="0" anchor="ctr"/>
                </a:tc>
                <a:extLst>
                  <a:ext uri="{0D108BD9-81ED-4DB2-BD59-A6C34878D82A}">
                    <a16:rowId xmlns:a16="http://schemas.microsoft.com/office/drawing/2014/main" val="4260205651"/>
                  </a:ext>
                </a:extLst>
              </a:tr>
              <a:tr h="291306">
                <a:tc>
                  <a:txBody>
                    <a:bodyPr/>
                    <a:lstStyle/>
                    <a:p>
                      <a:pPr algn="l" fontAlgn="ctr"/>
                      <a:r>
                        <a:rPr lang="tr-TR" sz="1600" b="0" i="0" u="none" strike="noStrike" dirty="0">
                          <a:solidFill>
                            <a:srgbClr val="000000"/>
                          </a:solidFill>
                          <a:effectLst/>
                          <a:latin typeface="Calibri" panose="020F0502020204030204" pitchFamily="34" charset="0"/>
                        </a:rPr>
                        <a:t>YAŞAR ÜNİVERSİTESİ</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139</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133</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272</a:t>
                      </a:r>
                    </a:p>
                  </a:txBody>
                  <a:tcPr marL="108000" marR="108000" marT="3810" marB="0" anchor="ctr"/>
                </a:tc>
                <a:extLst>
                  <a:ext uri="{0D108BD9-81ED-4DB2-BD59-A6C34878D82A}">
                    <a16:rowId xmlns:a16="http://schemas.microsoft.com/office/drawing/2014/main" val="955912490"/>
                  </a:ext>
                </a:extLst>
              </a:tr>
              <a:tr h="291306">
                <a:tc>
                  <a:txBody>
                    <a:bodyPr/>
                    <a:lstStyle/>
                    <a:p>
                      <a:pPr algn="l" fontAlgn="ctr"/>
                      <a:r>
                        <a:rPr lang="tr-TR" sz="1600" b="0" i="0" u="none" strike="noStrike" dirty="0">
                          <a:solidFill>
                            <a:srgbClr val="000000"/>
                          </a:solidFill>
                          <a:effectLst/>
                          <a:latin typeface="Calibri" panose="020F0502020204030204" pitchFamily="34" charset="0"/>
                        </a:rPr>
                        <a:t>İZMİR TINAZTEPE ÜNİVERSİTESİ</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26</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56</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82</a:t>
                      </a:r>
                    </a:p>
                  </a:txBody>
                  <a:tcPr marL="108000" marR="108000" marT="3810" marB="0" anchor="ctr"/>
                </a:tc>
                <a:extLst>
                  <a:ext uri="{0D108BD9-81ED-4DB2-BD59-A6C34878D82A}">
                    <a16:rowId xmlns:a16="http://schemas.microsoft.com/office/drawing/2014/main" val="1998485342"/>
                  </a:ext>
                </a:extLst>
              </a:tr>
              <a:tr h="291306">
                <a:tc>
                  <a:txBody>
                    <a:bodyPr/>
                    <a:lstStyle/>
                    <a:p>
                      <a:pPr algn="l" fontAlgn="ctr"/>
                      <a:r>
                        <a:rPr lang="tr-TR" sz="1600" b="0" i="0" u="none" strike="noStrike" dirty="0">
                          <a:solidFill>
                            <a:srgbClr val="000000"/>
                          </a:solidFill>
                          <a:effectLst/>
                          <a:latin typeface="Calibri" panose="020F0502020204030204" pitchFamily="34" charset="0"/>
                        </a:rPr>
                        <a:t>İZMİR KAVRAM MESLEK YÜKSEKOKULU</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49</a:t>
                      </a:r>
                    </a:p>
                  </a:txBody>
                  <a:tcPr marL="108000" marR="108000" marT="3810" marB="0" anchor="ctr"/>
                </a:tc>
                <a:tc>
                  <a:txBody>
                    <a:bodyPr/>
                    <a:lstStyle/>
                    <a:p>
                      <a:pPr algn="r" fontAlgn="ctr"/>
                      <a:r>
                        <a:rPr lang="tr-TR" sz="1600" b="0" i="0" u="none" strike="noStrike" dirty="0">
                          <a:solidFill>
                            <a:srgbClr val="000000"/>
                          </a:solidFill>
                          <a:effectLst/>
                          <a:latin typeface="Calibri" panose="020F0502020204030204" pitchFamily="34" charset="0"/>
                        </a:rPr>
                        <a:t>58</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107</a:t>
                      </a:r>
                    </a:p>
                  </a:txBody>
                  <a:tcPr marL="108000" marR="108000" marT="3810" marB="0" anchor="ctr"/>
                </a:tc>
                <a:extLst>
                  <a:ext uri="{0D108BD9-81ED-4DB2-BD59-A6C34878D82A}">
                    <a16:rowId xmlns:a16="http://schemas.microsoft.com/office/drawing/2014/main" val="954945818"/>
                  </a:ext>
                </a:extLst>
              </a:tr>
              <a:tr h="291306">
                <a:tc>
                  <a:txBody>
                    <a:bodyPr/>
                    <a:lstStyle/>
                    <a:p>
                      <a:pPr algn="l" fontAlgn="ctr"/>
                      <a:r>
                        <a:rPr lang="tr-TR" sz="1600" b="1" i="0" u="none" strike="noStrike" dirty="0">
                          <a:solidFill>
                            <a:srgbClr val="000000"/>
                          </a:solidFill>
                          <a:effectLst/>
                          <a:latin typeface="Calibri" panose="020F0502020204030204" pitchFamily="34" charset="0"/>
                        </a:rPr>
                        <a:t>TOPLAM</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5618</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4856</a:t>
                      </a:r>
                    </a:p>
                  </a:txBody>
                  <a:tcPr marL="108000" marR="108000" marT="3810" marB="0" anchor="ctr"/>
                </a:tc>
                <a:tc>
                  <a:txBody>
                    <a:bodyPr/>
                    <a:lstStyle/>
                    <a:p>
                      <a:pPr algn="r" fontAlgn="ctr"/>
                      <a:r>
                        <a:rPr lang="tr-TR" sz="1600" b="1" i="0" u="none" strike="noStrike" dirty="0">
                          <a:solidFill>
                            <a:srgbClr val="000000"/>
                          </a:solidFill>
                          <a:effectLst/>
                          <a:latin typeface="Calibri" panose="020F0502020204030204" pitchFamily="34" charset="0"/>
                        </a:rPr>
                        <a:t>10474</a:t>
                      </a:r>
                    </a:p>
                  </a:txBody>
                  <a:tcPr marL="108000" marR="108000" marT="3810" marB="0" anchor="ctr"/>
                </a:tc>
                <a:extLst>
                  <a:ext uri="{0D108BD9-81ED-4DB2-BD59-A6C34878D82A}">
                    <a16:rowId xmlns:a16="http://schemas.microsoft.com/office/drawing/2014/main" val="716478917"/>
                  </a:ext>
                </a:extLst>
              </a:tr>
            </a:tbl>
          </a:graphicData>
        </a:graphic>
      </p:graphicFrame>
      <p:sp>
        <p:nvSpPr>
          <p:cNvPr id="5" name="Dikdörtgen 4"/>
          <p:cNvSpPr/>
          <p:nvPr/>
        </p:nvSpPr>
        <p:spPr>
          <a:xfrm>
            <a:off x="838200" y="5419895"/>
            <a:ext cx="2803605" cy="261610"/>
          </a:xfrm>
          <a:prstGeom prst="rect">
            <a:avLst/>
          </a:prstGeom>
        </p:spPr>
        <p:txBody>
          <a:bodyPr wrap="square">
            <a:spAutoFit/>
          </a:bodyPr>
          <a:lstStyle/>
          <a:p>
            <a:pPr>
              <a:lnSpc>
                <a:spcPct val="110000"/>
              </a:lnSpc>
            </a:pPr>
            <a:r>
              <a:rPr lang="tr-TR" sz="1000" dirty="0">
                <a:solidFill>
                  <a:schemeClr val="accent1">
                    <a:lumMod val="50000"/>
                  </a:schemeClr>
                </a:solidFill>
              </a:rPr>
              <a:t>https</a:t>
            </a:r>
            <a:r>
              <a:rPr lang="tr-TR" sz="1000" dirty="0" smtClean="0">
                <a:solidFill>
                  <a:schemeClr val="accent1">
                    <a:lumMod val="50000"/>
                  </a:schemeClr>
                </a:solidFill>
              </a:rPr>
              <a:t>://istatistik.yok.gov.tr</a:t>
            </a:r>
            <a:endParaRPr lang="tr-TR" sz="1000" dirty="0">
              <a:solidFill>
                <a:schemeClr val="accent1">
                  <a:lumMod val="50000"/>
                </a:schemeClr>
              </a:solidFill>
            </a:endParaRPr>
          </a:p>
        </p:txBody>
      </p:sp>
    </p:spTree>
    <p:extLst>
      <p:ext uri="{BB962C8B-B14F-4D97-AF65-F5344CB8AC3E}">
        <p14:creationId xmlns:p14="http://schemas.microsoft.com/office/powerpoint/2010/main" val="2548146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Değişim Programları Öğrenci Sayıları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00271782"/>
              </p:ext>
            </p:extLst>
          </p:nvPr>
        </p:nvGraphicFramePr>
        <p:xfrm>
          <a:off x="838200" y="1762125"/>
          <a:ext cx="10566408" cy="3696432"/>
        </p:xfrm>
        <a:graphic>
          <a:graphicData uri="http://schemas.openxmlformats.org/drawingml/2006/table">
            <a:tbl>
              <a:tblPr firstRow="1" bandRow="1">
                <a:tableStyleId>{BC89EF96-8CEA-46FF-86C4-4CE0E7609802}</a:tableStyleId>
              </a:tblPr>
              <a:tblGrid>
                <a:gridCol w="2914869">
                  <a:extLst>
                    <a:ext uri="{9D8B030D-6E8A-4147-A177-3AD203B41FA5}">
                      <a16:colId xmlns:a16="http://schemas.microsoft.com/office/drawing/2014/main" val="1584530580"/>
                    </a:ext>
                  </a:extLst>
                </a:gridCol>
                <a:gridCol w="364359">
                  <a:extLst>
                    <a:ext uri="{9D8B030D-6E8A-4147-A177-3AD203B41FA5}">
                      <a16:colId xmlns:a16="http://schemas.microsoft.com/office/drawing/2014/main" val="3177867855"/>
                    </a:ext>
                  </a:extLst>
                </a:gridCol>
                <a:gridCol w="364359">
                  <a:extLst>
                    <a:ext uri="{9D8B030D-6E8A-4147-A177-3AD203B41FA5}">
                      <a16:colId xmlns:a16="http://schemas.microsoft.com/office/drawing/2014/main" val="1147408344"/>
                    </a:ext>
                  </a:extLst>
                </a:gridCol>
                <a:gridCol w="364359">
                  <a:extLst>
                    <a:ext uri="{9D8B030D-6E8A-4147-A177-3AD203B41FA5}">
                      <a16:colId xmlns:a16="http://schemas.microsoft.com/office/drawing/2014/main" val="805901718"/>
                    </a:ext>
                  </a:extLst>
                </a:gridCol>
                <a:gridCol w="364359">
                  <a:extLst>
                    <a:ext uri="{9D8B030D-6E8A-4147-A177-3AD203B41FA5}">
                      <a16:colId xmlns:a16="http://schemas.microsoft.com/office/drawing/2014/main" val="3207056457"/>
                    </a:ext>
                  </a:extLst>
                </a:gridCol>
                <a:gridCol w="364359">
                  <a:extLst>
                    <a:ext uri="{9D8B030D-6E8A-4147-A177-3AD203B41FA5}">
                      <a16:colId xmlns:a16="http://schemas.microsoft.com/office/drawing/2014/main" val="530428396"/>
                    </a:ext>
                  </a:extLst>
                </a:gridCol>
                <a:gridCol w="364359">
                  <a:extLst>
                    <a:ext uri="{9D8B030D-6E8A-4147-A177-3AD203B41FA5}">
                      <a16:colId xmlns:a16="http://schemas.microsoft.com/office/drawing/2014/main" val="2832555285"/>
                    </a:ext>
                  </a:extLst>
                </a:gridCol>
                <a:gridCol w="364359">
                  <a:extLst>
                    <a:ext uri="{9D8B030D-6E8A-4147-A177-3AD203B41FA5}">
                      <a16:colId xmlns:a16="http://schemas.microsoft.com/office/drawing/2014/main" val="3321510280"/>
                    </a:ext>
                  </a:extLst>
                </a:gridCol>
                <a:gridCol w="364359">
                  <a:extLst>
                    <a:ext uri="{9D8B030D-6E8A-4147-A177-3AD203B41FA5}">
                      <a16:colId xmlns:a16="http://schemas.microsoft.com/office/drawing/2014/main" val="1404727502"/>
                    </a:ext>
                  </a:extLst>
                </a:gridCol>
                <a:gridCol w="364359">
                  <a:extLst>
                    <a:ext uri="{9D8B030D-6E8A-4147-A177-3AD203B41FA5}">
                      <a16:colId xmlns:a16="http://schemas.microsoft.com/office/drawing/2014/main" val="4066595910"/>
                    </a:ext>
                  </a:extLst>
                </a:gridCol>
                <a:gridCol w="364359">
                  <a:extLst>
                    <a:ext uri="{9D8B030D-6E8A-4147-A177-3AD203B41FA5}">
                      <a16:colId xmlns:a16="http://schemas.microsoft.com/office/drawing/2014/main" val="3776805480"/>
                    </a:ext>
                  </a:extLst>
                </a:gridCol>
                <a:gridCol w="364359">
                  <a:extLst>
                    <a:ext uri="{9D8B030D-6E8A-4147-A177-3AD203B41FA5}">
                      <a16:colId xmlns:a16="http://schemas.microsoft.com/office/drawing/2014/main" val="2093213341"/>
                    </a:ext>
                  </a:extLst>
                </a:gridCol>
                <a:gridCol w="364359">
                  <a:extLst>
                    <a:ext uri="{9D8B030D-6E8A-4147-A177-3AD203B41FA5}">
                      <a16:colId xmlns:a16="http://schemas.microsoft.com/office/drawing/2014/main" val="3993859307"/>
                    </a:ext>
                  </a:extLst>
                </a:gridCol>
                <a:gridCol w="364359">
                  <a:extLst>
                    <a:ext uri="{9D8B030D-6E8A-4147-A177-3AD203B41FA5}">
                      <a16:colId xmlns:a16="http://schemas.microsoft.com/office/drawing/2014/main" val="901335709"/>
                    </a:ext>
                  </a:extLst>
                </a:gridCol>
                <a:gridCol w="364359">
                  <a:extLst>
                    <a:ext uri="{9D8B030D-6E8A-4147-A177-3AD203B41FA5}">
                      <a16:colId xmlns:a16="http://schemas.microsoft.com/office/drawing/2014/main" val="489219320"/>
                    </a:ext>
                  </a:extLst>
                </a:gridCol>
                <a:gridCol w="364359">
                  <a:extLst>
                    <a:ext uri="{9D8B030D-6E8A-4147-A177-3AD203B41FA5}">
                      <a16:colId xmlns:a16="http://schemas.microsoft.com/office/drawing/2014/main" val="196592146"/>
                    </a:ext>
                  </a:extLst>
                </a:gridCol>
                <a:gridCol w="364359">
                  <a:extLst>
                    <a:ext uri="{9D8B030D-6E8A-4147-A177-3AD203B41FA5}">
                      <a16:colId xmlns:a16="http://schemas.microsoft.com/office/drawing/2014/main" val="3907653262"/>
                    </a:ext>
                  </a:extLst>
                </a:gridCol>
                <a:gridCol w="364359">
                  <a:extLst>
                    <a:ext uri="{9D8B030D-6E8A-4147-A177-3AD203B41FA5}">
                      <a16:colId xmlns:a16="http://schemas.microsoft.com/office/drawing/2014/main" val="817976420"/>
                    </a:ext>
                  </a:extLst>
                </a:gridCol>
                <a:gridCol w="364359">
                  <a:extLst>
                    <a:ext uri="{9D8B030D-6E8A-4147-A177-3AD203B41FA5}">
                      <a16:colId xmlns:a16="http://schemas.microsoft.com/office/drawing/2014/main" val="2976380445"/>
                    </a:ext>
                  </a:extLst>
                </a:gridCol>
                <a:gridCol w="364359">
                  <a:extLst>
                    <a:ext uri="{9D8B030D-6E8A-4147-A177-3AD203B41FA5}">
                      <a16:colId xmlns:a16="http://schemas.microsoft.com/office/drawing/2014/main" val="652914343"/>
                    </a:ext>
                  </a:extLst>
                </a:gridCol>
                <a:gridCol w="364359">
                  <a:extLst>
                    <a:ext uri="{9D8B030D-6E8A-4147-A177-3AD203B41FA5}">
                      <a16:colId xmlns:a16="http://schemas.microsoft.com/office/drawing/2014/main" val="3118291008"/>
                    </a:ext>
                  </a:extLst>
                </a:gridCol>
                <a:gridCol w="364359">
                  <a:extLst>
                    <a:ext uri="{9D8B030D-6E8A-4147-A177-3AD203B41FA5}">
                      <a16:colId xmlns:a16="http://schemas.microsoft.com/office/drawing/2014/main" val="1740784444"/>
                    </a:ext>
                  </a:extLst>
                </a:gridCol>
              </a:tblGrid>
              <a:tr h="352496">
                <a:tc rowSpan="2">
                  <a:txBody>
                    <a:bodyPr/>
                    <a:lstStyle/>
                    <a:p>
                      <a:pPr algn="l" fontAlgn="ctr"/>
                      <a:r>
                        <a:rPr lang="tr-TR" sz="1200" b="1" i="0" u="none" strike="noStrike" dirty="0">
                          <a:solidFill>
                            <a:srgbClr val="000000"/>
                          </a:solidFill>
                          <a:effectLst/>
                          <a:latin typeface="+mn-lt"/>
                        </a:rPr>
                        <a:t>ÜNİVERSİTE ADI</a:t>
                      </a:r>
                    </a:p>
                  </a:txBody>
                  <a:tcPr marL="108000" marR="108000" marT="0" marB="0" anchor="ctr"/>
                </a:tc>
                <a:tc gridSpan="3">
                  <a:txBody>
                    <a:bodyPr/>
                    <a:lstStyle/>
                    <a:p>
                      <a:pPr algn="ctr" fontAlgn="ctr"/>
                      <a:r>
                        <a:rPr lang="tr-TR" sz="1200" b="1" i="0" u="none" strike="noStrike" dirty="0">
                          <a:solidFill>
                            <a:srgbClr val="000000"/>
                          </a:solidFill>
                          <a:effectLst/>
                          <a:latin typeface="+mn-lt"/>
                        </a:rPr>
                        <a:t>FARABİ </a:t>
                      </a:r>
                      <a:endParaRPr lang="tr-TR" sz="1200" b="1" i="0" u="none" strike="noStrike" dirty="0" smtClean="0">
                        <a:solidFill>
                          <a:srgbClr val="000000"/>
                        </a:solidFill>
                        <a:effectLst/>
                        <a:latin typeface="+mn-lt"/>
                      </a:endParaRPr>
                    </a:p>
                    <a:p>
                      <a:pPr algn="ctr" fontAlgn="ctr"/>
                      <a:r>
                        <a:rPr lang="tr-TR" sz="1200" b="1" i="0" u="none" strike="noStrike" dirty="0" smtClean="0">
                          <a:solidFill>
                            <a:srgbClr val="000000"/>
                          </a:solidFill>
                          <a:effectLst/>
                          <a:latin typeface="+mn-lt"/>
                        </a:rPr>
                        <a:t>GİDEN</a:t>
                      </a:r>
                      <a:endParaRPr lang="tr-TR" sz="1200" b="1" i="0" u="none" strike="noStrike" dirty="0">
                        <a:solidFill>
                          <a:srgbClr val="000000"/>
                        </a:solidFill>
                        <a:effectLst/>
                        <a:latin typeface="+mn-lt"/>
                      </a:endParaRPr>
                    </a:p>
                  </a:txBody>
                  <a:tcPr marL="36000" marR="36000" marT="0" marB="0" anchor="ctr"/>
                </a:tc>
                <a:tc hMerge="1">
                  <a:txBody>
                    <a:bodyPr/>
                    <a:lstStyle/>
                    <a:p>
                      <a:endParaRPr lang="tr-TR"/>
                    </a:p>
                  </a:txBody>
                  <a:tcPr/>
                </a:tc>
                <a:tc hMerge="1">
                  <a:txBody>
                    <a:bodyPr/>
                    <a:lstStyle/>
                    <a:p>
                      <a:endParaRPr lang="tr-TR"/>
                    </a:p>
                  </a:txBody>
                  <a:tcPr/>
                </a:tc>
                <a:tc gridSpan="3">
                  <a:txBody>
                    <a:bodyPr/>
                    <a:lstStyle/>
                    <a:p>
                      <a:pPr algn="ctr" fontAlgn="ctr"/>
                      <a:r>
                        <a:rPr lang="tr-TR" sz="1200" b="1" i="0" u="none" strike="noStrike" dirty="0">
                          <a:solidFill>
                            <a:srgbClr val="000000"/>
                          </a:solidFill>
                          <a:effectLst/>
                          <a:latin typeface="+mn-lt"/>
                        </a:rPr>
                        <a:t>FARABİ </a:t>
                      </a:r>
                      <a:endParaRPr lang="tr-TR" sz="1200" b="1" i="0" u="none" strike="noStrike" dirty="0" smtClean="0">
                        <a:solidFill>
                          <a:srgbClr val="000000"/>
                        </a:solidFill>
                        <a:effectLst/>
                        <a:latin typeface="+mn-lt"/>
                      </a:endParaRPr>
                    </a:p>
                    <a:p>
                      <a:pPr algn="ctr" fontAlgn="ctr"/>
                      <a:r>
                        <a:rPr lang="tr-TR" sz="1200" b="1" i="0" u="none" strike="noStrike" dirty="0" smtClean="0">
                          <a:solidFill>
                            <a:srgbClr val="000000"/>
                          </a:solidFill>
                          <a:effectLst/>
                          <a:latin typeface="+mn-lt"/>
                        </a:rPr>
                        <a:t>GELEN</a:t>
                      </a:r>
                      <a:endParaRPr lang="tr-TR" sz="1200" b="1" i="0" u="none" strike="noStrike" dirty="0">
                        <a:solidFill>
                          <a:srgbClr val="000000"/>
                        </a:solidFill>
                        <a:effectLst/>
                        <a:latin typeface="+mn-lt"/>
                      </a:endParaRPr>
                    </a:p>
                  </a:txBody>
                  <a:tcPr marL="36000" marR="36000" marT="0" marB="0" anchor="ctr"/>
                </a:tc>
                <a:tc hMerge="1">
                  <a:txBody>
                    <a:bodyPr/>
                    <a:lstStyle/>
                    <a:p>
                      <a:endParaRPr lang="tr-TR"/>
                    </a:p>
                  </a:txBody>
                  <a:tcPr/>
                </a:tc>
                <a:tc hMerge="1">
                  <a:txBody>
                    <a:bodyPr/>
                    <a:lstStyle/>
                    <a:p>
                      <a:endParaRPr lang="tr-TR"/>
                    </a:p>
                  </a:txBody>
                  <a:tcPr/>
                </a:tc>
                <a:tc gridSpan="3">
                  <a:txBody>
                    <a:bodyPr/>
                    <a:lstStyle/>
                    <a:p>
                      <a:pPr algn="ctr" fontAlgn="ctr"/>
                      <a:r>
                        <a:rPr lang="tr-TR" sz="1200" b="1" i="0" u="none" strike="noStrike" dirty="0">
                          <a:solidFill>
                            <a:srgbClr val="000000"/>
                          </a:solidFill>
                          <a:effectLst/>
                          <a:latin typeface="+mn-lt"/>
                        </a:rPr>
                        <a:t>MEVLANA GİDEN</a:t>
                      </a:r>
                    </a:p>
                  </a:txBody>
                  <a:tcPr marL="36000" marR="36000" marT="0" marB="0" anchor="ctr"/>
                </a:tc>
                <a:tc hMerge="1">
                  <a:txBody>
                    <a:bodyPr/>
                    <a:lstStyle/>
                    <a:p>
                      <a:endParaRPr lang="tr-TR"/>
                    </a:p>
                  </a:txBody>
                  <a:tcPr/>
                </a:tc>
                <a:tc hMerge="1">
                  <a:txBody>
                    <a:bodyPr/>
                    <a:lstStyle/>
                    <a:p>
                      <a:endParaRPr lang="tr-TR"/>
                    </a:p>
                  </a:txBody>
                  <a:tcPr/>
                </a:tc>
                <a:tc gridSpan="3">
                  <a:txBody>
                    <a:bodyPr/>
                    <a:lstStyle/>
                    <a:p>
                      <a:pPr algn="ctr" fontAlgn="ctr"/>
                      <a:r>
                        <a:rPr lang="tr-TR" sz="1200" b="1" i="0" u="none" strike="noStrike" dirty="0">
                          <a:solidFill>
                            <a:srgbClr val="000000"/>
                          </a:solidFill>
                          <a:effectLst/>
                          <a:latin typeface="+mn-lt"/>
                        </a:rPr>
                        <a:t>MEVLANA GELEN</a:t>
                      </a:r>
                    </a:p>
                  </a:txBody>
                  <a:tcPr marL="36000" marR="36000" marT="0" marB="0" anchor="ctr"/>
                </a:tc>
                <a:tc hMerge="1">
                  <a:txBody>
                    <a:bodyPr/>
                    <a:lstStyle/>
                    <a:p>
                      <a:endParaRPr lang="tr-TR"/>
                    </a:p>
                  </a:txBody>
                  <a:tcPr/>
                </a:tc>
                <a:tc hMerge="1">
                  <a:txBody>
                    <a:bodyPr/>
                    <a:lstStyle/>
                    <a:p>
                      <a:endParaRPr lang="tr-TR"/>
                    </a:p>
                  </a:txBody>
                  <a:tcPr/>
                </a:tc>
                <a:tc gridSpan="3">
                  <a:txBody>
                    <a:bodyPr/>
                    <a:lstStyle/>
                    <a:p>
                      <a:pPr algn="ctr" fontAlgn="ctr"/>
                      <a:r>
                        <a:rPr lang="tr-TR" sz="1200" b="1" i="0" u="none" strike="noStrike" dirty="0">
                          <a:solidFill>
                            <a:srgbClr val="000000"/>
                          </a:solidFill>
                          <a:effectLst/>
                          <a:latin typeface="+mn-lt"/>
                        </a:rPr>
                        <a:t>ERASMUS GİDEN</a:t>
                      </a:r>
                    </a:p>
                  </a:txBody>
                  <a:tcPr marL="36000" marR="36000" marT="0" marB="0" anchor="ctr"/>
                </a:tc>
                <a:tc hMerge="1">
                  <a:txBody>
                    <a:bodyPr/>
                    <a:lstStyle/>
                    <a:p>
                      <a:endParaRPr lang="tr-TR"/>
                    </a:p>
                  </a:txBody>
                  <a:tcPr/>
                </a:tc>
                <a:tc hMerge="1">
                  <a:txBody>
                    <a:bodyPr/>
                    <a:lstStyle/>
                    <a:p>
                      <a:endParaRPr lang="tr-TR"/>
                    </a:p>
                  </a:txBody>
                  <a:tcPr/>
                </a:tc>
                <a:tc gridSpan="3">
                  <a:txBody>
                    <a:bodyPr/>
                    <a:lstStyle/>
                    <a:p>
                      <a:pPr algn="ctr" fontAlgn="ctr"/>
                      <a:r>
                        <a:rPr lang="tr-TR" sz="1200" b="1" i="0" u="none" strike="noStrike" dirty="0">
                          <a:solidFill>
                            <a:srgbClr val="000000"/>
                          </a:solidFill>
                          <a:effectLst/>
                          <a:latin typeface="+mn-lt"/>
                        </a:rPr>
                        <a:t>ERASMUS GELEN</a:t>
                      </a:r>
                    </a:p>
                  </a:txBody>
                  <a:tcPr marL="36000" marR="36000" marT="0" marB="0" anchor="ctr"/>
                </a:tc>
                <a:tc hMerge="1">
                  <a:txBody>
                    <a:bodyPr/>
                    <a:lstStyle/>
                    <a:p>
                      <a:endParaRPr lang="tr-TR"/>
                    </a:p>
                  </a:txBody>
                  <a:tcPr/>
                </a:tc>
                <a:tc hMerge="1">
                  <a:txBody>
                    <a:bodyPr/>
                    <a:lstStyle/>
                    <a:p>
                      <a:endParaRPr lang="tr-TR"/>
                    </a:p>
                  </a:txBody>
                  <a:tcPr/>
                </a:tc>
                <a:tc gridSpan="3">
                  <a:txBody>
                    <a:bodyPr/>
                    <a:lstStyle/>
                    <a:p>
                      <a:pPr algn="ctr" fontAlgn="ctr"/>
                      <a:r>
                        <a:rPr lang="tr-TR" sz="1200" b="1" i="0" u="none" strike="noStrike" dirty="0">
                          <a:solidFill>
                            <a:srgbClr val="000000"/>
                          </a:solidFill>
                          <a:effectLst/>
                          <a:latin typeface="+mn-lt"/>
                        </a:rPr>
                        <a:t>GENEL TOPLAM</a:t>
                      </a:r>
                    </a:p>
                  </a:txBody>
                  <a:tcPr marL="36000" marR="36000" marT="0" marB="0" anchor="ct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878240318"/>
                  </a:ext>
                </a:extLst>
              </a:tr>
              <a:tr h="277556">
                <a:tc vMerge="1">
                  <a:txBody>
                    <a:bodyPr/>
                    <a:lstStyle/>
                    <a:p>
                      <a:endParaRPr lang="tr-TR"/>
                    </a:p>
                  </a:txBody>
                  <a:tcPr/>
                </a:tc>
                <a:tc>
                  <a:txBody>
                    <a:bodyPr/>
                    <a:lstStyle/>
                    <a:p>
                      <a:pPr algn="ctr" fontAlgn="ctr"/>
                      <a:r>
                        <a:rPr lang="tr-TR" sz="1300" b="1" i="0" u="none" strike="noStrike" dirty="0">
                          <a:solidFill>
                            <a:srgbClr val="000000"/>
                          </a:solidFill>
                          <a:effectLst/>
                          <a:latin typeface="+mn-lt"/>
                        </a:rPr>
                        <a:t>E</a:t>
                      </a:r>
                    </a:p>
                  </a:txBody>
                  <a:tcPr marL="36000" marR="36000" marT="0" marB="0" anchor="ctr"/>
                </a:tc>
                <a:tc>
                  <a:txBody>
                    <a:bodyPr/>
                    <a:lstStyle/>
                    <a:p>
                      <a:pPr algn="ctr" fontAlgn="ctr"/>
                      <a:r>
                        <a:rPr lang="tr-TR" sz="1300" b="1" i="0" u="none" strike="noStrike" dirty="0">
                          <a:solidFill>
                            <a:srgbClr val="000000"/>
                          </a:solidFill>
                          <a:effectLst/>
                          <a:latin typeface="+mn-lt"/>
                        </a:rPr>
                        <a:t>K</a:t>
                      </a:r>
                    </a:p>
                  </a:txBody>
                  <a:tcPr marL="36000" marR="36000" marT="0" marB="0" anchor="ctr"/>
                </a:tc>
                <a:tc>
                  <a:txBody>
                    <a:bodyPr/>
                    <a:lstStyle/>
                    <a:p>
                      <a:pPr algn="ctr" fontAlgn="ctr"/>
                      <a:r>
                        <a:rPr lang="tr-TR" sz="1300" b="1" i="0" u="none" strike="noStrike" dirty="0">
                          <a:solidFill>
                            <a:srgbClr val="000000"/>
                          </a:solidFill>
                          <a:effectLst/>
                          <a:latin typeface="+mn-lt"/>
                        </a:rPr>
                        <a:t>T</a:t>
                      </a:r>
                    </a:p>
                  </a:txBody>
                  <a:tcPr marL="36000" marR="36000" marT="0" marB="0" anchor="ctr"/>
                </a:tc>
                <a:tc>
                  <a:txBody>
                    <a:bodyPr/>
                    <a:lstStyle/>
                    <a:p>
                      <a:pPr algn="ctr" fontAlgn="ctr"/>
                      <a:r>
                        <a:rPr lang="tr-TR" sz="1300" b="1" i="0" u="none" strike="noStrike" dirty="0">
                          <a:solidFill>
                            <a:srgbClr val="000000"/>
                          </a:solidFill>
                          <a:effectLst/>
                          <a:latin typeface="+mn-lt"/>
                        </a:rPr>
                        <a:t>E</a:t>
                      </a:r>
                    </a:p>
                  </a:txBody>
                  <a:tcPr marL="36000" marR="36000" marT="0" marB="0" anchor="ctr"/>
                </a:tc>
                <a:tc>
                  <a:txBody>
                    <a:bodyPr/>
                    <a:lstStyle/>
                    <a:p>
                      <a:pPr algn="ctr" fontAlgn="ctr"/>
                      <a:r>
                        <a:rPr lang="tr-TR" sz="1300" b="1" i="0" u="none" strike="noStrike" dirty="0">
                          <a:solidFill>
                            <a:srgbClr val="000000"/>
                          </a:solidFill>
                          <a:effectLst/>
                          <a:latin typeface="+mn-lt"/>
                        </a:rPr>
                        <a:t>K</a:t>
                      </a:r>
                    </a:p>
                  </a:txBody>
                  <a:tcPr marL="36000" marR="36000" marT="0" marB="0" anchor="ctr"/>
                </a:tc>
                <a:tc>
                  <a:txBody>
                    <a:bodyPr/>
                    <a:lstStyle/>
                    <a:p>
                      <a:pPr algn="ctr" fontAlgn="ctr"/>
                      <a:r>
                        <a:rPr lang="tr-TR" sz="1300" b="1" i="0" u="none" strike="noStrike" dirty="0">
                          <a:solidFill>
                            <a:srgbClr val="000000"/>
                          </a:solidFill>
                          <a:effectLst/>
                          <a:latin typeface="+mn-lt"/>
                        </a:rPr>
                        <a:t>T</a:t>
                      </a:r>
                    </a:p>
                  </a:txBody>
                  <a:tcPr marL="36000" marR="36000" marT="0" marB="0" anchor="ctr"/>
                </a:tc>
                <a:tc>
                  <a:txBody>
                    <a:bodyPr/>
                    <a:lstStyle/>
                    <a:p>
                      <a:pPr algn="ctr" fontAlgn="ctr"/>
                      <a:r>
                        <a:rPr lang="tr-TR" sz="1300" b="1" i="0" u="none" strike="noStrike" dirty="0">
                          <a:solidFill>
                            <a:srgbClr val="000000"/>
                          </a:solidFill>
                          <a:effectLst/>
                          <a:latin typeface="+mn-lt"/>
                        </a:rPr>
                        <a:t>E</a:t>
                      </a:r>
                    </a:p>
                  </a:txBody>
                  <a:tcPr marL="36000" marR="36000" marT="0" marB="0" anchor="ctr"/>
                </a:tc>
                <a:tc>
                  <a:txBody>
                    <a:bodyPr/>
                    <a:lstStyle/>
                    <a:p>
                      <a:pPr algn="ctr" fontAlgn="ctr"/>
                      <a:r>
                        <a:rPr lang="tr-TR" sz="1300" b="1" i="0" u="none" strike="noStrike" dirty="0">
                          <a:solidFill>
                            <a:srgbClr val="000000"/>
                          </a:solidFill>
                          <a:effectLst/>
                          <a:latin typeface="+mn-lt"/>
                        </a:rPr>
                        <a:t>K</a:t>
                      </a:r>
                    </a:p>
                  </a:txBody>
                  <a:tcPr marL="36000" marR="36000" marT="0" marB="0" anchor="ctr"/>
                </a:tc>
                <a:tc>
                  <a:txBody>
                    <a:bodyPr/>
                    <a:lstStyle/>
                    <a:p>
                      <a:pPr algn="ctr" fontAlgn="ctr"/>
                      <a:r>
                        <a:rPr lang="tr-TR" sz="1300" b="1" i="0" u="none" strike="noStrike" dirty="0">
                          <a:solidFill>
                            <a:srgbClr val="000000"/>
                          </a:solidFill>
                          <a:effectLst/>
                          <a:latin typeface="+mn-lt"/>
                        </a:rPr>
                        <a:t>T</a:t>
                      </a:r>
                    </a:p>
                  </a:txBody>
                  <a:tcPr marL="36000" marR="36000" marT="0" marB="0" anchor="ctr"/>
                </a:tc>
                <a:tc>
                  <a:txBody>
                    <a:bodyPr/>
                    <a:lstStyle/>
                    <a:p>
                      <a:pPr algn="ctr" fontAlgn="ctr"/>
                      <a:r>
                        <a:rPr lang="tr-TR" sz="1300" b="1" i="0" u="none" strike="noStrike" dirty="0">
                          <a:solidFill>
                            <a:srgbClr val="000000"/>
                          </a:solidFill>
                          <a:effectLst/>
                          <a:latin typeface="+mn-lt"/>
                        </a:rPr>
                        <a:t>E</a:t>
                      </a:r>
                    </a:p>
                  </a:txBody>
                  <a:tcPr marL="36000" marR="36000" marT="0" marB="0" anchor="ctr"/>
                </a:tc>
                <a:tc>
                  <a:txBody>
                    <a:bodyPr/>
                    <a:lstStyle/>
                    <a:p>
                      <a:pPr algn="ctr" fontAlgn="ctr"/>
                      <a:r>
                        <a:rPr lang="tr-TR" sz="1300" b="1" i="0" u="none" strike="noStrike" dirty="0">
                          <a:solidFill>
                            <a:srgbClr val="000000"/>
                          </a:solidFill>
                          <a:effectLst/>
                          <a:latin typeface="+mn-lt"/>
                        </a:rPr>
                        <a:t>K</a:t>
                      </a:r>
                    </a:p>
                  </a:txBody>
                  <a:tcPr marL="36000" marR="36000" marT="0" marB="0" anchor="ctr"/>
                </a:tc>
                <a:tc>
                  <a:txBody>
                    <a:bodyPr/>
                    <a:lstStyle/>
                    <a:p>
                      <a:pPr algn="ctr" fontAlgn="ctr"/>
                      <a:r>
                        <a:rPr lang="tr-TR" sz="1300" b="1" i="0" u="none" strike="noStrike" dirty="0">
                          <a:solidFill>
                            <a:srgbClr val="000000"/>
                          </a:solidFill>
                          <a:effectLst/>
                          <a:latin typeface="+mn-lt"/>
                        </a:rPr>
                        <a:t>T</a:t>
                      </a:r>
                    </a:p>
                  </a:txBody>
                  <a:tcPr marL="36000" marR="36000" marT="0" marB="0" anchor="ctr"/>
                </a:tc>
                <a:tc>
                  <a:txBody>
                    <a:bodyPr/>
                    <a:lstStyle/>
                    <a:p>
                      <a:pPr algn="ctr" fontAlgn="ctr"/>
                      <a:r>
                        <a:rPr lang="tr-TR" sz="1300" b="1" i="0" u="none" strike="noStrike" dirty="0">
                          <a:solidFill>
                            <a:srgbClr val="000000"/>
                          </a:solidFill>
                          <a:effectLst/>
                          <a:latin typeface="+mn-lt"/>
                        </a:rPr>
                        <a:t>E</a:t>
                      </a:r>
                    </a:p>
                  </a:txBody>
                  <a:tcPr marL="36000" marR="36000" marT="0" marB="0" anchor="ctr"/>
                </a:tc>
                <a:tc>
                  <a:txBody>
                    <a:bodyPr/>
                    <a:lstStyle/>
                    <a:p>
                      <a:pPr algn="ctr" fontAlgn="ctr"/>
                      <a:r>
                        <a:rPr lang="tr-TR" sz="1300" b="1" i="0" u="none" strike="noStrike" dirty="0">
                          <a:solidFill>
                            <a:srgbClr val="000000"/>
                          </a:solidFill>
                          <a:effectLst/>
                          <a:latin typeface="+mn-lt"/>
                        </a:rPr>
                        <a:t>K</a:t>
                      </a:r>
                    </a:p>
                  </a:txBody>
                  <a:tcPr marL="36000" marR="36000" marT="0" marB="0" anchor="ctr"/>
                </a:tc>
                <a:tc>
                  <a:txBody>
                    <a:bodyPr/>
                    <a:lstStyle/>
                    <a:p>
                      <a:pPr algn="ctr" fontAlgn="ctr"/>
                      <a:r>
                        <a:rPr lang="tr-TR" sz="1300" b="1" i="0" u="none" strike="noStrike" dirty="0">
                          <a:solidFill>
                            <a:srgbClr val="000000"/>
                          </a:solidFill>
                          <a:effectLst/>
                          <a:latin typeface="+mn-lt"/>
                        </a:rPr>
                        <a:t>T</a:t>
                      </a:r>
                    </a:p>
                  </a:txBody>
                  <a:tcPr marL="36000" marR="36000" marT="0" marB="0" anchor="ctr"/>
                </a:tc>
                <a:tc>
                  <a:txBody>
                    <a:bodyPr/>
                    <a:lstStyle/>
                    <a:p>
                      <a:pPr algn="ctr" fontAlgn="ctr"/>
                      <a:r>
                        <a:rPr lang="tr-TR" sz="1300" b="1" i="0" u="none" strike="noStrike">
                          <a:solidFill>
                            <a:srgbClr val="000000"/>
                          </a:solidFill>
                          <a:effectLst/>
                          <a:latin typeface="+mn-lt"/>
                        </a:rPr>
                        <a:t>E</a:t>
                      </a:r>
                    </a:p>
                  </a:txBody>
                  <a:tcPr marL="36000" marR="36000" marT="0" marB="0" anchor="ctr"/>
                </a:tc>
                <a:tc>
                  <a:txBody>
                    <a:bodyPr/>
                    <a:lstStyle/>
                    <a:p>
                      <a:pPr algn="ctr" fontAlgn="ctr"/>
                      <a:r>
                        <a:rPr lang="tr-TR" sz="1300" b="1" i="0" u="none" strike="noStrike" dirty="0">
                          <a:solidFill>
                            <a:srgbClr val="000000"/>
                          </a:solidFill>
                          <a:effectLst/>
                          <a:latin typeface="+mn-lt"/>
                        </a:rPr>
                        <a:t>K</a:t>
                      </a:r>
                    </a:p>
                  </a:txBody>
                  <a:tcPr marL="36000" marR="36000" marT="0" marB="0" anchor="ctr"/>
                </a:tc>
                <a:tc>
                  <a:txBody>
                    <a:bodyPr/>
                    <a:lstStyle/>
                    <a:p>
                      <a:pPr algn="ctr" fontAlgn="ctr"/>
                      <a:r>
                        <a:rPr lang="tr-TR" sz="1300" b="1" i="0" u="none" strike="noStrike" dirty="0">
                          <a:solidFill>
                            <a:srgbClr val="000000"/>
                          </a:solidFill>
                          <a:effectLst/>
                          <a:latin typeface="+mn-lt"/>
                        </a:rPr>
                        <a:t>T</a:t>
                      </a:r>
                    </a:p>
                  </a:txBody>
                  <a:tcPr marL="36000" marR="36000" marT="0" marB="0" anchor="ctr"/>
                </a:tc>
                <a:tc>
                  <a:txBody>
                    <a:bodyPr/>
                    <a:lstStyle/>
                    <a:p>
                      <a:pPr algn="ctr" fontAlgn="ctr"/>
                      <a:r>
                        <a:rPr lang="tr-TR" sz="1300" b="1" i="0" u="none" strike="noStrike" dirty="0">
                          <a:solidFill>
                            <a:srgbClr val="000000"/>
                          </a:solidFill>
                          <a:effectLst/>
                          <a:latin typeface="+mn-lt"/>
                        </a:rPr>
                        <a:t>E</a:t>
                      </a:r>
                    </a:p>
                  </a:txBody>
                  <a:tcPr marL="36000" marR="36000" marT="0" marB="0" anchor="ctr"/>
                </a:tc>
                <a:tc>
                  <a:txBody>
                    <a:bodyPr/>
                    <a:lstStyle/>
                    <a:p>
                      <a:pPr algn="ctr" fontAlgn="ctr"/>
                      <a:r>
                        <a:rPr lang="tr-TR" sz="1300" b="1" i="0" u="none" strike="noStrike" dirty="0">
                          <a:solidFill>
                            <a:srgbClr val="000000"/>
                          </a:solidFill>
                          <a:effectLst/>
                          <a:latin typeface="+mn-lt"/>
                        </a:rPr>
                        <a:t>K</a:t>
                      </a:r>
                    </a:p>
                  </a:txBody>
                  <a:tcPr marL="36000" marR="36000" marT="0" marB="0" anchor="ctr"/>
                </a:tc>
                <a:tc>
                  <a:txBody>
                    <a:bodyPr/>
                    <a:lstStyle/>
                    <a:p>
                      <a:pPr algn="ctr" fontAlgn="ctr"/>
                      <a:r>
                        <a:rPr lang="tr-TR" sz="1300" b="1" i="0" u="none" strike="noStrike" dirty="0">
                          <a:solidFill>
                            <a:srgbClr val="000000"/>
                          </a:solidFill>
                          <a:effectLst/>
                          <a:latin typeface="+mn-lt"/>
                        </a:rPr>
                        <a:t>T</a:t>
                      </a:r>
                    </a:p>
                  </a:txBody>
                  <a:tcPr marL="36000" marR="36000" marT="0" marB="0" anchor="ctr"/>
                </a:tc>
                <a:extLst>
                  <a:ext uri="{0D108BD9-81ED-4DB2-BD59-A6C34878D82A}">
                    <a16:rowId xmlns:a16="http://schemas.microsoft.com/office/drawing/2014/main" val="3328755455"/>
                  </a:ext>
                </a:extLst>
              </a:tr>
              <a:tr h="277556">
                <a:tc>
                  <a:txBody>
                    <a:bodyPr/>
                    <a:lstStyle/>
                    <a:p>
                      <a:pPr algn="l" fontAlgn="ctr"/>
                      <a:r>
                        <a:rPr lang="tr-TR" sz="1300" b="0" i="0" u="none" strike="noStrike" dirty="0">
                          <a:solidFill>
                            <a:srgbClr val="000000"/>
                          </a:solidFill>
                          <a:effectLst/>
                          <a:latin typeface="+mn-lt"/>
                        </a:rPr>
                        <a:t>EGE ÜNİVERSİTESİ</a:t>
                      </a:r>
                    </a:p>
                  </a:txBody>
                  <a:tcPr marL="108000" marR="108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2</a:t>
                      </a:r>
                    </a:p>
                  </a:txBody>
                  <a:tcPr marL="36000" marR="36000" marT="0" marB="0" anchor="ctr"/>
                </a:tc>
                <a:tc>
                  <a:txBody>
                    <a:bodyPr/>
                    <a:lstStyle/>
                    <a:p>
                      <a:pPr algn="r" fontAlgn="ctr"/>
                      <a:r>
                        <a:rPr lang="tr-TR" sz="1300" b="0" i="0" u="none" strike="noStrike" dirty="0">
                          <a:solidFill>
                            <a:srgbClr val="000000"/>
                          </a:solidFill>
                          <a:effectLst/>
                          <a:latin typeface="+mn-lt"/>
                        </a:rPr>
                        <a:t>6</a:t>
                      </a:r>
                    </a:p>
                  </a:txBody>
                  <a:tcPr marL="36000" marR="36000" marT="0" marB="0" anchor="ctr"/>
                </a:tc>
                <a:tc>
                  <a:txBody>
                    <a:bodyPr/>
                    <a:lstStyle/>
                    <a:p>
                      <a:pPr algn="r" fontAlgn="ctr"/>
                      <a:r>
                        <a:rPr lang="tr-TR" sz="1300" b="1" i="0" u="none" strike="noStrike" dirty="0">
                          <a:solidFill>
                            <a:srgbClr val="000000"/>
                          </a:solidFill>
                          <a:effectLst/>
                          <a:latin typeface="+mn-lt"/>
                        </a:rPr>
                        <a:t>8</a:t>
                      </a:r>
                    </a:p>
                  </a:txBody>
                  <a:tcPr marL="36000" marR="36000" marT="0" marB="0" anchor="ctr"/>
                </a:tc>
                <a:tc>
                  <a:txBody>
                    <a:bodyPr/>
                    <a:lstStyle/>
                    <a:p>
                      <a:pPr algn="r" fontAlgn="ctr"/>
                      <a:r>
                        <a:rPr lang="tr-TR" sz="1300" b="0" i="0" u="none" strike="noStrike" dirty="0">
                          <a:solidFill>
                            <a:srgbClr val="000000"/>
                          </a:solidFill>
                          <a:effectLst/>
                          <a:latin typeface="+mn-lt"/>
                        </a:rPr>
                        <a:t>115</a:t>
                      </a:r>
                    </a:p>
                  </a:txBody>
                  <a:tcPr marL="36000" marR="36000" marT="0" marB="0" anchor="ctr"/>
                </a:tc>
                <a:tc>
                  <a:txBody>
                    <a:bodyPr/>
                    <a:lstStyle/>
                    <a:p>
                      <a:pPr algn="r" fontAlgn="ctr"/>
                      <a:r>
                        <a:rPr lang="tr-TR" sz="1300" b="0" i="0" u="none" strike="noStrike" dirty="0">
                          <a:solidFill>
                            <a:srgbClr val="000000"/>
                          </a:solidFill>
                          <a:effectLst/>
                          <a:latin typeface="+mn-lt"/>
                        </a:rPr>
                        <a:t>180</a:t>
                      </a:r>
                    </a:p>
                  </a:txBody>
                  <a:tcPr marL="36000" marR="36000" marT="0" marB="0" anchor="ctr"/>
                </a:tc>
                <a:tc>
                  <a:txBody>
                    <a:bodyPr/>
                    <a:lstStyle/>
                    <a:p>
                      <a:pPr algn="r" fontAlgn="ctr"/>
                      <a:r>
                        <a:rPr lang="tr-TR" sz="1300" b="1" i="0" u="none" strike="noStrike" dirty="0">
                          <a:solidFill>
                            <a:srgbClr val="000000"/>
                          </a:solidFill>
                          <a:effectLst/>
                          <a:latin typeface="+mn-lt"/>
                        </a:rPr>
                        <a:t>295</a:t>
                      </a:r>
                    </a:p>
                  </a:txBody>
                  <a:tcPr marL="36000" marR="36000" marT="0" marB="0" anchor="ctr"/>
                </a:tc>
                <a:tc>
                  <a:txBody>
                    <a:bodyPr/>
                    <a:lstStyle/>
                    <a:p>
                      <a:pPr algn="r" fontAlgn="ctr"/>
                      <a:r>
                        <a:rPr lang="tr-TR" sz="1300" b="0" i="0" u="none" strike="noStrike" dirty="0">
                          <a:solidFill>
                            <a:srgbClr val="000000"/>
                          </a:solidFill>
                          <a:effectLst/>
                          <a:latin typeface="+mn-lt"/>
                        </a:rPr>
                        <a:t>117</a:t>
                      </a:r>
                    </a:p>
                  </a:txBody>
                  <a:tcPr marL="36000" marR="36000" marT="0" marB="0" anchor="ctr"/>
                </a:tc>
                <a:tc>
                  <a:txBody>
                    <a:bodyPr/>
                    <a:lstStyle/>
                    <a:p>
                      <a:pPr algn="r" fontAlgn="ctr"/>
                      <a:r>
                        <a:rPr lang="tr-TR" sz="1300" b="0" i="0" u="none" strike="noStrike" dirty="0">
                          <a:solidFill>
                            <a:srgbClr val="000000"/>
                          </a:solidFill>
                          <a:effectLst/>
                          <a:latin typeface="+mn-lt"/>
                        </a:rPr>
                        <a:t>186</a:t>
                      </a:r>
                    </a:p>
                  </a:txBody>
                  <a:tcPr marL="36000" marR="36000" marT="0" marB="0" anchor="ctr"/>
                </a:tc>
                <a:tc>
                  <a:txBody>
                    <a:bodyPr/>
                    <a:lstStyle/>
                    <a:p>
                      <a:pPr algn="r" fontAlgn="ctr"/>
                      <a:r>
                        <a:rPr lang="tr-TR" sz="1300" b="1" i="0" u="none" strike="noStrike" dirty="0">
                          <a:solidFill>
                            <a:srgbClr val="000000"/>
                          </a:solidFill>
                          <a:effectLst/>
                          <a:latin typeface="+mn-lt"/>
                        </a:rPr>
                        <a:t>303</a:t>
                      </a:r>
                    </a:p>
                  </a:txBody>
                  <a:tcPr marL="36000" marR="36000" marT="0" marB="0" anchor="ctr"/>
                </a:tc>
                <a:extLst>
                  <a:ext uri="{0D108BD9-81ED-4DB2-BD59-A6C34878D82A}">
                    <a16:rowId xmlns:a16="http://schemas.microsoft.com/office/drawing/2014/main" val="1986132309"/>
                  </a:ext>
                </a:extLst>
              </a:tr>
              <a:tr h="277556">
                <a:tc>
                  <a:txBody>
                    <a:bodyPr/>
                    <a:lstStyle/>
                    <a:p>
                      <a:pPr algn="l" fontAlgn="ctr"/>
                      <a:r>
                        <a:rPr lang="tr-TR" sz="1300" b="0" i="0" u="none" strike="noStrike" dirty="0">
                          <a:solidFill>
                            <a:srgbClr val="000000"/>
                          </a:solidFill>
                          <a:effectLst/>
                          <a:latin typeface="+mn-lt"/>
                        </a:rPr>
                        <a:t>DOKUZ EYLÜL ÜNİVERSİTESİ</a:t>
                      </a:r>
                    </a:p>
                  </a:txBody>
                  <a:tcPr marL="108000" marR="108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1</a:t>
                      </a:r>
                    </a:p>
                  </a:txBody>
                  <a:tcPr marL="36000" marR="36000" marT="0" marB="0" anchor="ctr"/>
                </a:tc>
                <a:tc>
                  <a:txBody>
                    <a:bodyPr/>
                    <a:lstStyle/>
                    <a:p>
                      <a:pPr algn="r" fontAlgn="ctr"/>
                      <a:r>
                        <a:rPr lang="tr-TR" sz="1300" b="0" i="0" u="none" strike="noStrike">
                          <a:solidFill>
                            <a:srgbClr val="000000"/>
                          </a:solidFill>
                          <a:effectLst/>
                          <a:latin typeface="+mn-lt"/>
                        </a:rPr>
                        <a:t>1</a:t>
                      </a:r>
                    </a:p>
                  </a:txBody>
                  <a:tcPr marL="36000" marR="36000" marT="0" marB="0" anchor="ctr"/>
                </a:tc>
                <a:tc>
                  <a:txBody>
                    <a:bodyPr/>
                    <a:lstStyle/>
                    <a:p>
                      <a:pPr algn="r" fontAlgn="ctr"/>
                      <a:r>
                        <a:rPr lang="tr-TR" sz="1300" b="1" i="0" u="none" strike="noStrike" dirty="0">
                          <a:solidFill>
                            <a:srgbClr val="000000"/>
                          </a:solidFill>
                          <a:effectLst/>
                          <a:latin typeface="+mn-lt"/>
                        </a:rPr>
                        <a:t>2</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11</a:t>
                      </a:r>
                    </a:p>
                  </a:txBody>
                  <a:tcPr marL="36000" marR="36000" marT="0" marB="0" anchor="ctr"/>
                </a:tc>
                <a:tc>
                  <a:txBody>
                    <a:bodyPr/>
                    <a:lstStyle/>
                    <a:p>
                      <a:pPr algn="r" fontAlgn="ctr"/>
                      <a:r>
                        <a:rPr lang="tr-TR" sz="1300" b="0" i="0" u="none" strike="noStrike">
                          <a:solidFill>
                            <a:srgbClr val="000000"/>
                          </a:solidFill>
                          <a:effectLst/>
                          <a:latin typeface="+mn-lt"/>
                        </a:rPr>
                        <a:t>7</a:t>
                      </a:r>
                    </a:p>
                  </a:txBody>
                  <a:tcPr marL="36000" marR="36000" marT="0" marB="0" anchor="ctr"/>
                </a:tc>
                <a:tc>
                  <a:txBody>
                    <a:bodyPr/>
                    <a:lstStyle/>
                    <a:p>
                      <a:pPr algn="r" fontAlgn="ctr"/>
                      <a:r>
                        <a:rPr lang="tr-TR" sz="1300" b="1" i="0" u="none" strike="noStrike" dirty="0">
                          <a:solidFill>
                            <a:srgbClr val="000000"/>
                          </a:solidFill>
                          <a:effectLst/>
                          <a:latin typeface="+mn-lt"/>
                        </a:rPr>
                        <a:t>18</a:t>
                      </a:r>
                    </a:p>
                  </a:txBody>
                  <a:tcPr marL="36000" marR="36000" marT="0" marB="0" anchor="ctr"/>
                </a:tc>
                <a:tc>
                  <a:txBody>
                    <a:bodyPr/>
                    <a:lstStyle/>
                    <a:p>
                      <a:pPr algn="r" fontAlgn="ctr"/>
                      <a:r>
                        <a:rPr lang="tr-TR" sz="1300" b="0" i="0" u="none" strike="noStrike">
                          <a:solidFill>
                            <a:srgbClr val="000000"/>
                          </a:solidFill>
                          <a:effectLst/>
                          <a:latin typeface="+mn-lt"/>
                        </a:rPr>
                        <a:t>1</a:t>
                      </a:r>
                    </a:p>
                  </a:txBody>
                  <a:tcPr marL="36000" marR="36000" marT="0" marB="0" anchor="ctr"/>
                </a:tc>
                <a:tc>
                  <a:txBody>
                    <a:bodyPr/>
                    <a:lstStyle/>
                    <a:p>
                      <a:pPr algn="r" fontAlgn="ctr"/>
                      <a:r>
                        <a:rPr lang="tr-TR" sz="1300" b="0" i="0" u="none" strike="noStrike">
                          <a:solidFill>
                            <a:srgbClr val="000000"/>
                          </a:solidFill>
                          <a:effectLst/>
                          <a:latin typeface="+mn-lt"/>
                        </a:rPr>
                        <a:t>1</a:t>
                      </a:r>
                    </a:p>
                  </a:txBody>
                  <a:tcPr marL="36000" marR="36000" marT="0" marB="0" anchor="ctr"/>
                </a:tc>
                <a:tc>
                  <a:txBody>
                    <a:bodyPr/>
                    <a:lstStyle/>
                    <a:p>
                      <a:pPr algn="r" fontAlgn="ctr"/>
                      <a:r>
                        <a:rPr lang="tr-TR" sz="1300" b="1" i="0" u="none" strike="noStrike" dirty="0">
                          <a:solidFill>
                            <a:srgbClr val="000000"/>
                          </a:solidFill>
                          <a:effectLst/>
                          <a:latin typeface="+mn-lt"/>
                        </a:rPr>
                        <a:t>2</a:t>
                      </a:r>
                    </a:p>
                  </a:txBody>
                  <a:tcPr marL="36000" marR="36000" marT="0" marB="0" anchor="ctr"/>
                </a:tc>
                <a:tc>
                  <a:txBody>
                    <a:bodyPr/>
                    <a:lstStyle/>
                    <a:p>
                      <a:pPr algn="r" fontAlgn="ctr"/>
                      <a:r>
                        <a:rPr lang="tr-TR" sz="1300" b="0" i="0" u="none" strike="noStrike">
                          <a:solidFill>
                            <a:srgbClr val="000000"/>
                          </a:solidFill>
                          <a:effectLst/>
                          <a:latin typeface="+mn-lt"/>
                        </a:rPr>
                        <a:t>13</a:t>
                      </a:r>
                    </a:p>
                  </a:txBody>
                  <a:tcPr marL="36000" marR="36000" marT="0" marB="0" anchor="ctr"/>
                </a:tc>
                <a:tc>
                  <a:txBody>
                    <a:bodyPr/>
                    <a:lstStyle/>
                    <a:p>
                      <a:pPr algn="r" fontAlgn="ctr"/>
                      <a:r>
                        <a:rPr lang="tr-TR" sz="1300" b="0" i="0" u="none" strike="noStrike" dirty="0">
                          <a:solidFill>
                            <a:srgbClr val="000000"/>
                          </a:solidFill>
                          <a:effectLst/>
                          <a:latin typeface="+mn-lt"/>
                        </a:rPr>
                        <a:t>9</a:t>
                      </a:r>
                    </a:p>
                  </a:txBody>
                  <a:tcPr marL="36000" marR="36000" marT="0" marB="0" anchor="ctr"/>
                </a:tc>
                <a:tc>
                  <a:txBody>
                    <a:bodyPr/>
                    <a:lstStyle/>
                    <a:p>
                      <a:pPr algn="r" fontAlgn="ctr"/>
                      <a:r>
                        <a:rPr lang="tr-TR" sz="1300" b="1" i="0" u="none" strike="noStrike" dirty="0">
                          <a:solidFill>
                            <a:srgbClr val="000000"/>
                          </a:solidFill>
                          <a:effectLst/>
                          <a:latin typeface="+mn-lt"/>
                        </a:rPr>
                        <a:t>22</a:t>
                      </a:r>
                    </a:p>
                  </a:txBody>
                  <a:tcPr marL="36000" marR="36000" marT="0" marB="0" anchor="ctr"/>
                </a:tc>
                <a:extLst>
                  <a:ext uri="{0D108BD9-81ED-4DB2-BD59-A6C34878D82A}">
                    <a16:rowId xmlns:a16="http://schemas.microsoft.com/office/drawing/2014/main" val="4153682192"/>
                  </a:ext>
                </a:extLst>
              </a:tr>
              <a:tr h="277556">
                <a:tc>
                  <a:txBody>
                    <a:bodyPr/>
                    <a:lstStyle/>
                    <a:p>
                      <a:pPr algn="l" fontAlgn="ctr"/>
                      <a:r>
                        <a:rPr lang="tr-TR" sz="1300" b="0" i="0" u="none" strike="noStrike" dirty="0">
                          <a:solidFill>
                            <a:srgbClr val="000000"/>
                          </a:solidFill>
                          <a:effectLst/>
                          <a:latin typeface="+mn-lt"/>
                        </a:rPr>
                        <a:t>İZMİR YÜKSEK TEKNOLOJİ ENSTİTÜSÜ</a:t>
                      </a:r>
                    </a:p>
                  </a:txBody>
                  <a:tcPr marL="108000" marR="108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40</a:t>
                      </a:r>
                    </a:p>
                  </a:txBody>
                  <a:tcPr marL="36000" marR="36000" marT="0" marB="0" anchor="ctr"/>
                </a:tc>
                <a:tc>
                  <a:txBody>
                    <a:bodyPr/>
                    <a:lstStyle/>
                    <a:p>
                      <a:pPr algn="r" fontAlgn="ctr"/>
                      <a:r>
                        <a:rPr lang="tr-TR" sz="1300" b="0" i="0" u="none" strike="noStrike" dirty="0">
                          <a:solidFill>
                            <a:srgbClr val="000000"/>
                          </a:solidFill>
                          <a:effectLst/>
                          <a:latin typeface="+mn-lt"/>
                        </a:rPr>
                        <a:t>63</a:t>
                      </a:r>
                    </a:p>
                  </a:txBody>
                  <a:tcPr marL="36000" marR="36000" marT="0" marB="0" anchor="ctr"/>
                </a:tc>
                <a:tc>
                  <a:txBody>
                    <a:bodyPr/>
                    <a:lstStyle/>
                    <a:p>
                      <a:pPr algn="r" fontAlgn="ctr"/>
                      <a:r>
                        <a:rPr lang="tr-TR" sz="1300" b="1" i="0" u="none" strike="noStrike" dirty="0">
                          <a:solidFill>
                            <a:srgbClr val="000000"/>
                          </a:solidFill>
                          <a:effectLst/>
                          <a:latin typeface="+mn-lt"/>
                        </a:rPr>
                        <a:t>103</a:t>
                      </a:r>
                    </a:p>
                  </a:txBody>
                  <a:tcPr marL="36000" marR="36000" marT="0" marB="0" anchor="ctr"/>
                </a:tc>
                <a:tc>
                  <a:txBody>
                    <a:bodyPr/>
                    <a:lstStyle/>
                    <a:p>
                      <a:pPr algn="r" fontAlgn="ctr"/>
                      <a:r>
                        <a:rPr lang="tr-TR" sz="1300" b="0" i="0" u="none" strike="noStrike" dirty="0">
                          <a:solidFill>
                            <a:srgbClr val="000000"/>
                          </a:solidFill>
                          <a:effectLst/>
                          <a:latin typeface="+mn-lt"/>
                        </a:rPr>
                        <a:t>6</a:t>
                      </a:r>
                    </a:p>
                  </a:txBody>
                  <a:tcPr marL="36000" marR="36000" marT="0" marB="0" anchor="ctr"/>
                </a:tc>
                <a:tc>
                  <a:txBody>
                    <a:bodyPr/>
                    <a:lstStyle/>
                    <a:p>
                      <a:pPr algn="r" fontAlgn="ctr"/>
                      <a:r>
                        <a:rPr lang="tr-TR" sz="1300" b="0" i="0" u="none" strike="noStrike" dirty="0">
                          <a:solidFill>
                            <a:srgbClr val="000000"/>
                          </a:solidFill>
                          <a:effectLst/>
                          <a:latin typeface="+mn-lt"/>
                        </a:rPr>
                        <a:t>4</a:t>
                      </a:r>
                    </a:p>
                  </a:txBody>
                  <a:tcPr marL="36000" marR="36000" marT="0" marB="0" anchor="ctr"/>
                </a:tc>
                <a:tc>
                  <a:txBody>
                    <a:bodyPr/>
                    <a:lstStyle/>
                    <a:p>
                      <a:pPr algn="r" fontAlgn="ctr"/>
                      <a:r>
                        <a:rPr lang="tr-TR" sz="1300" b="1" i="0" u="none" strike="noStrike" dirty="0">
                          <a:solidFill>
                            <a:srgbClr val="000000"/>
                          </a:solidFill>
                          <a:effectLst/>
                          <a:latin typeface="+mn-lt"/>
                        </a:rPr>
                        <a:t>10</a:t>
                      </a:r>
                    </a:p>
                  </a:txBody>
                  <a:tcPr marL="36000" marR="36000" marT="0" marB="0" anchor="ctr"/>
                </a:tc>
                <a:tc>
                  <a:txBody>
                    <a:bodyPr/>
                    <a:lstStyle/>
                    <a:p>
                      <a:pPr algn="r" fontAlgn="ctr"/>
                      <a:r>
                        <a:rPr lang="tr-TR" sz="1300" b="0" i="0" u="none" strike="noStrike" dirty="0">
                          <a:solidFill>
                            <a:srgbClr val="000000"/>
                          </a:solidFill>
                          <a:effectLst/>
                          <a:latin typeface="+mn-lt"/>
                        </a:rPr>
                        <a:t>46</a:t>
                      </a:r>
                    </a:p>
                  </a:txBody>
                  <a:tcPr marL="36000" marR="36000" marT="0" marB="0" anchor="ctr"/>
                </a:tc>
                <a:tc>
                  <a:txBody>
                    <a:bodyPr/>
                    <a:lstStyle/>
                    <a:p>
                      <a:pPr algn="r" fontAlgn="ctr"/>
                      <a:r>
                        <a:rPr lang="tr-TR" sz="1300" b="0" i="0" u="none" strike="noStrike" dirty="0">
                          <a:solidFill>
                            <a:srgbClr val="000000"/>
                          </a:solidFill>
                          <a:effectLst/>
                          <a:latin typeface="+mn-lt"/>
                        </a:rPr>
                        <a:t>67</a:t>
                      </a:r>
                    </a:p>
                  </a:txBody>
                  <a:tcPr marL="36000" marR="36000" marT="0" marB="0" anchor="ctr"/>
                </a:tc>
                <a:tc>
                  <a:txBody>
                    <a:bodyPr/>
                    <a:lstStyle/>
                    <a:p>
                      <a:pPr algn="r" fontAlgn="ctr"/>
                      <a:r>
                        <a:rPr lang="tr-TR" sz="1300" b="1" i="0" u="none" strike="noStrike" dirty="0">
                          <a:solidFill>
                            <a:srgbClr val="000000"/>
                          </a:solidFill>
                          <a:effectLst/>
                          <a:latin typeface="+mn-lt"/>
                        </a:rPr>
                        <a:t>113</a:t>
                      </a:r>
                    </a:p>
                  </a:txBody>
                  <a:tcPr marL="36000" marR="36000" marT="0" marB="0" anchor="ctr"/>
                </a:tc>
                <a:extLst>
                  <a:ext uri="{0D108BD9-81ED-4DB2-BD59-A6C34878D82A}">
                    <a16:rowId xmlns:a16="http://schemas.microsoft.com/office/drawing/2014/main" val="3189417285"/>
                  </a:ext>
                </a:extLst>
              </a:tr>
              <a:tr h="277556">
                <a:tc>
                  <a:txBody>
                    <a:bodyPr/>
                    <a:lstStyle/>
                    <a:p>
                      <a:pPr algn="l" fontAlgn="ctr"/>
                      <a:r>
                        <a:rPr lang="tr-TR" sz="1300" b="0" i="0" u="none" strike="noStrike" dirty="0">
                          <a:solidFill>
                            <a:srgbClr val="000000"/>
                          </a:solidFill>
                          <a:effectLst/>
                          <a:latin typeface="+mn-lt"/>
                        </a:rPr>
                        <a:t>İZMİR KATİP ÇELEBİ ÜNİVERSİTESİ</a:t>
                      </a:r>
                    </a:p>
                  </a:txBody>
                  <a:tcPr marL="108000" marR="108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1</a:t>
                      </a:r>
                    </a:p>
                  </a:txBody>
                  <a:tcPr marL="36000" marR="36000" marT="0" marB="0" anchor="ctr"/>
                </a:tc>
                <a:tc>
                  <a:txBody>
                    <a:bodyPr/>
                    <a:lstStyle/>
                    <a:p>
                      <a:pPr algn="r" fontAlgn="ctr"/>
                      <a:r>
                        <a:rPr lang="tr-TR" sz="1300" b="1" i="0" u="none" strike="noStrike" dirty="0">
                          <a:solidFill>
                            <a:srgbClr val="000000"/>
                          </a:solidFill>
                          <a:effectLst/>
                          <a:latin typeface="+mn-lt"/>
                        </a:rPr>
                        <a:t>1</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12</a:t>
                      </a:r>
                    </a:p>
                  </a:txBody>
                  <a:tcPr marL="36000" marR="36000" marT="0" marB="0" anchor="ctr"/>
                </a:tc>
                <a:tc>
                  <a:txBody>
                    <a:bodyPr/>
                    <a:lstStyle/>
                    <a:p>
                      <a:pPr algn="r" fontAlgn="ctr"/>
                      <a:r>
                        <a:rPr lang="tr-TR" sz="1300" b="0" i="0" u="none" strike="noStrike" dirty="0">
                          <a:solidFill>
                            <a:srgbClr val="000000"/>
                          </a:solidFill>
                          <a:effectLst/>
                          <a:latin typeface="+mn-lt"/>
                        </a:rPr>
                        <a:t>12</a:t>
                      </a:r>
                    </a:p>
                  </a:txBody>
                  <a:tcPr marL="36000" marR="36000" marT="0" marB="0" anchor="ctr"/>
                </a:tc>
                <a:tc>
                  <a:txBody>
                    <a:bodyPr/>
                    <a:lstStyle/>
                    <a:p>
                      <a:pPr algn="r" fontAlgn="ctr"/>
                      <a:r>
                        <a:rPr lang="tr-TR" sz="1300" b="1" i="0" u="none" strike="noStrike" dirty="0">
                          <a:solidFill>
                            <a:srgbClr val="000000"/>
                          </a:solidFill>
                          <a:effectLst/>
                          <a:latin typeface="+mn-lt"/>
                        </a:rPr>
                        <a:t>24</a:t>
                      </a:r>
                    </a:p>
                  </a:txBody>
                  <a:tcPr marL="36000" marR="36000" marT="0" marB="0" anchor="ctr"/>
                </a:tc>
                <a:tc>
                  <a:txBody>
                    <a:bodyPr/>
                    <a:lstStyle/>
                    <a:p>
                      <a:pPr algn="r" fontAlgn="ctr"/>
                      <a:r>
                        <a:rPr lang="tr-TR" sz="1300" b="0" i="0" u="none" strike="noStrike" dirty="0">
                          <a:solidFill>
                            <a:srgbClr val="000000"/>
                          </a:solidFill>
                          <a:effectLst/>
                          <a:latin typeface="+mn-lt"/>
                        </a:rPr>
                        <a:t>4</a:t>
                      </a:r>
                    </a:p>
                  </a:txBody>
                  <a:tcPr marL="36000" marR="36000" marT="0" marB="0" anchor="ctr"/>
                </a:tc>
                <a:tc>
                  <a:txBody>
                    <a:bodyPr/>
                    <a:lstStyle/>
                    <a:p>
                      <a:pPr algn="r" fontAlgn="ctr"/>
                      <a:r>
                        <a:rPr lang="tr-TR" sz="1300" b="0" i="0" u="none" strike="noStrike" dirty="0">
                          <a:solidFill>
                            <a:srgbClr val="000000"/>
                          </a:solidFill>
                          <a:effectLst/>
                          <a:latin typeface="+mn-lt"/>
                        </a:rPr>
                        <a:t>14</a:t>
                      </a:r>
                    </a:p>
                  </a:txBody>
                  <a:tcPr marL="36000" marR="36000" marT="0" marB="0" anchor="ctr"/>
                </a:tc>
                <a:tc>
                  <a:txBody>
                    <a:bodyPr/>
                    <a:lstStyle/>
                    <a:p>
                      <a:pPr algn="r" fontAlgn="ctr"/>
                      <a:r>
                        <a:rPr lang="tr-TR" sz="1300" b="1" i="0" u="none" strike="noStrike" dirty="0">
                          <a:solidFill>
                            <a:srgbClr val="000000"/>
                          </a:solidFill>
                          <a:effectLst/>
                          <a:latin typeface="+mn-lt"/>
                        </a:rPr>
                        <a:t>18</a:t>
                      </a:r>
                    </a:p>
                  </a:txBody>
                  <a:tcPr marL="36000" marR="36000" marT="0" marB="0" anchor="ctr"/>
                </a:tc>
                <a:tc>
                  <a:txBody>
                    <a:bodyPr/>
                    <a:lstStyle/>
                    <a:p>
                      <a:pPr algn="r" fontAlgn="ctr"/>
                      <a:r>
                        <a:rPr lang="tr-TR" sz="1300" b="0" i="0" u="none" strike="noStrike" dirty="0">
                          <a:solidFill>
                            <a:srgbClr val="000000"/>
                          </a:solidFill>
                          <a:effectLst/>
                          <a:latin typeface="+mn-lt"/>
                        </a:rPr>
                        <a:t>16</a:t>
                      </a:r>
                    </a:p>
                  </a:txBody>
                  <a:tcPr marL="36000" marR="36000" marT="0" marB="0" anchor="ctr"/>
                </a:tc>
                <a:tc>
                  <a:txBody>
                    <a:bodyPr/>
                    <a:lstStyle/>
                    <a:p>
                      <a:pPr algn="r" fontAlgn="ctr"/>
                      <a:r>
                        <a:rPr lang="tr-TR" sz="1300" b="0" i="0" u="none" strike="noStrike" dirty="0">
                          <a:solidFill>
                            <a:srgbClr val="000000"/>
                          </a:solidFill>
                          <a:effectLst/>
                          <a:latin typeface="+mn-lt"/>
                        </a:rPr>
                        <a:t>27</a:t>
                      </a:r>
                    </a:p>
                  </a:txBody>
                  <a:tcPr marL="36000" marR="36000" marT="0" marB="0" anchor="ctr"/>
                </a:tc>
                <a:tc>
                  <a:txBody>
                    <a:bodyPr/>
                    <a:lstStyle/>
                    <a:p>
                      <a:pPr algn="r" fontAlgn="ctr"/>
                      <a:r>
                        <a:rPr lang="tr-TR" sz="1300" b="1" i="0" u="none" strike="noStrike" dirty="0">
                          <a:solidFill>
                            <a:srgbClr val="000000"/>
                          </a:solidFill>
                          <a:effectLst/>
                          <a:latin typeface="+mn-lt"/>
                        </a:rPr>
                        <a:t>43</a:t>
                      </a:r>
                    </a:p>
                  </a:txBody>
                  <a:tcPr marL="36000" marR="36000" marT="0" marB="0" anchor="ctr"/>
                </a:tc>
                <a:extLst>
                  <a:ext uri="{0D108BD9-81ED-4DB2-BD59-A6C34878D82A}">
                    <a16:rowId xmlns:a16="http://schemas.microsoft.com/office/drawing/2014/main" val="3757029679"/>
                  </a:ext>
                </a:extLst>
              </a:tr>
              <a:tr h="277556">
                <a:tc>
                  <a:txBody>
                    <a:bodyPr/>
                    <a:lstStyle/>
                    <a:p>
                      <a:pPr algn="l" fontAlgn="ctr"/>
                      <a:r>
                        <a:rPr lang="tr-TR" sz="1300" b="0" i="0" u="none" strike="noStrike" dirty="0">
                          <a:solidFill>
                            <a:srgbClr val="000000"/>
                          </a:solidFill>
                          <a:effectLst/>
                          <a:latin typeface="+mn-lt"/>
                        </a:rPr>
                        <a:t>İZMİR DEMOKRASİ ÜNİVERSİTESİ</a:t>
                      </a:r>
                    </a:p>
                  </a:txBody>
                  <a:tcPr marL="108000" marR="108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2</a:t>
                      </a:r>
                    </a:p>
                  </a:txBody>
                  <a:tcPr marL="36000" marR="36000" marT="0" marB="0" anchor="ctr"/>
                </a:tc>
                <a:tc>
                  <a:txBody>
                    <a:bodyPr/>
                    <a:lstStyle/>
                    <a:p>
                      <a:pPr algn="r" fontAlgn="ctr"/>
                      <a:r>
                        <a:rPr lang="tr-TR" sz="1300" b="0" i="0" u="none" strike="noStrike" dirty="0">
                          <a:solidFill>
                            <a:srgbClr val="000000"/>
                          </a:solidFill>
                          <a:effectLst/>
                          <a:latin typeface="+mn-lt"/>
                        </a:rPr>
                        <a:t>2</a:t>
                      </a:r>
                    </a:p>
                  </a:txBody>
                  <a:tcPr marL="36000" marR="36000" marT="0" marB="0" anchor="ctr"/>
                </a:tc>
                <a:tc>
                  <a:txBody>
                    <a:bodyPr/>
                    <a:lstStyle/>
                    <a:p>
                      <a:pPr algn="r" fontAlgn="ctr"/>
                      <a:r>
                        <a:rPr lang="tr-TR" sz="1300" b="1" i="0" u="none" strike="noStrike" dirty="0">
                          <a:solidFill>
                            <a:srgbClr val="000000"/>
                          </a:solidFill>
                          <a:effectLst/>
                          <a:latin typeface="+mn-lt"/>
                        </a:rPr>
                        <a:t>4</a:t>
                      </a:r>
                    </a:p>
                  </a:txBody>
                  <a:tcPr marL="36000" marR="36000" marT="0" marB="0" anchor="ctr"/>
                </a:tc>
                <a:tc>
                  <a:txBody>
                    <a:bodyPr/>
                    <a:lstStyle/>
                    <a:p>
                      <a:pPr algn="r" fontAlgn="ctr"/>
                      <a:r>
                        <a:rPr lang="tr-TR" sz="1300" b="0" i="0" u="none" strike="noStrike" dirty="0">
                          <a:solidFill>
                            <a:srgbClr val="000000"/>
                          </a:solidFill>
                          <a:effectLst/>
                          <a:latin typeface="+mn-lt"/>
                        </a:rPr>
                        <a:t>1</a:t>
                      </a:r>
                    </a:p>
                  </a:txBody>
                  <a:tcPr marL="36000" marR="36000" marT="0" marB="0" anchor="ctr"/>
                </a:tc>
                <a:tc>
                  <a:txBody>
                    <a:bodyPr/>
                    <a:lstStyle/>
                    <a:p>
                      <a:pPr algn="r" fontAlgn="ctr"/>
                      <a:r>
                        <a:rPr lang="tr-TR" sz="1300" b="0" i="0" u="none" strike="noStrike" dirty="0">
                          <a:solidFill>
                            <a:srgbClr val="000000"/>
                          </a:solidFill>
                          <a:effectLst/>
                          <a:latin typeface="+mn-lt"/>
                        </a:rPr>
                        <a:t>1</a:t>
                      </a:r>
                    </a:p>
                  </a:txBody>
                  <a:tcPr marL="36000" marR="36000" marT="0" marB="0" anchor="ctr"/>
                </a:tc>
                <a:tc>
                  <a:txBody>
                    <a:bodyPr/>
                    <a:lstStyle/>
                    <a:p>
                      <a:pPr algn="r" fontAlgn="ctr"/>
                      <a:r>
                        <a:rPr lang="tr-TR" sz="1300" b="1" i="0" u="none" strike="noStrike" dirty="0">
                          <a:solidFill>
                            <a:srgbClr val="000000"/>
                          </a:solidFill>
                          <a:effectLst/>
                          <a:latin typeface="+mn-lt"/>
                        </a:rPr>
                        <a:t>2</a:t>
                      </a:r>
                    </a:p>
                  </a:txBody>
                  <a:tcPr marL="36000" marR="36000" marT="0" marB="0" anchor="ctr"/>
                </a:tc>
                <a:tc>
                  <a:txBody>
                    <a:bodyPr/>
                    <a:lstStyle/>
                    <a:p>
                      <a:pPr algn="r" fontAlgn="ctr"/>
                      <a:r>
                        <a:rPr lang="tr-TR" sz="1300" b="0" i="0" u="none" strike="noStrike" dirty="0">
                          <a:solidFill>
                            <a:srgbClr val="000000"/>
                          </a:solidFill>
                          <a:effectLst/>
                          <a:latin typeface="+mn-lt"/>
                        </a:rPr>
                        <a:t>3</a:t>
                      </a:r>
                    </a:p>
                  </a:txBody>
                  <a:tcPr marL="36000" marR="36000" marT="0" marB="0" anchor="ctr"/>
                </a:tc>
                <a:tc>
                  <a:txBody>
                    <a:bodyPr/>
                    <a:lstStyle/>
                    <a:p>
                      <a:pPr algn="r" fontAlgn="ctr"/>
                      <a:r>
                        <a:rPr lang="tr-TR" sz="1300" b="0" i="0" u="none" strike="noStrike" dirty="0">
                          <a:solidFill>
                            <a:srgbClr val="000000"/>
                          </a:solidFill>
                          <a:effectLst/>
                          <a:latin typeface="+mn-lt"/>
                        </a:rPr>
                        <a:t>3</a:t>
                      </a:r>
                    </a:p>
                  </a:txBody>
                  <a:tcPr marL="36000" marR="36000" marT="0" marB="0" anchor="ctr"/>
                </a:tc>
                <a:tc>
                  <a:txBody>
                    <a:bodyPr/>
                    <a:lstStyle/>
                    <a:p>
                      <a:pPr algn="r" fontAlgn="ctr"/>
                      <a:r>
                        <a:rPr lang="tr-TR" sz="1300" b="1" i="0" u="none" strike="noStrike" dirty="0">
                          <a:solidFill>
                            <a:srgbClr val="000000"/>
                          </a:solidFill>
                          <a:effectLst/>
                          <a:latin typeface="+mn-lt"/>
                        </a:rPr>
                        <a:t>6</a:t>
                      </a:r>
                    </a:p>
                  </a:txBody>
                  <a:tcPr marL="36000" marR="36000" marT="0" marB="0" anchor="ctr"/>
                </a:tc>
                <a:extLst>
                  <a:ext uri="{0D108BD9-81ED-4DB2-BD59-A6C34878D82A}">
                    <a16:rowId xmlns:a16="http://schemas.microsoft.com/office/drawing/2014/main" val="69344584"/>
                  </a:ext>
                </a:extLst>
              </a:tr>
              <a:tr h="2775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tr-TR" sz="1300" b="0" i="0" u="none" strike="noStrike" dirty="0">
                          <a:solidFill>
                            <a:srgbClr val="000000"/>
                          </a:solidFill>
                          <a:effectLst/>
                          <a:latin typeface="+mn-lt"/>
                        </a:rPr>
                        <a:t>İZMİR BAKIRÇAY ÜNİVERSİTESİ</a:t>
                      </a:r>
                    </a:p>
                  </a:txBody>
                  <a:tcPr marL="108000" marR="108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extLst>
                  <a:ext uri="{0D108BD9-81ED-4DB2-BD59-A6C34878D82A}">
                    <a16:rowId xmlns:a16="http://schemas.microsoft.com/office/drawing/2014/main" val="284805647"/>
                  </a:ext>
                </a:extLst>
              </a:tr>
              <a:tr h="277556">
                <a:tc>
                  <a:txBody>
                    <a:bodyPr/>
                    <a:lstStyle/>
                    <a:p>
                      <a:pPr algn="l" fontAlgn="ctr"/>
                      <a:r>
                        <a:rPr lang="tr-TR" sz="1300" b="0" i="0" u="none" strike="noStrike" dirty="0">
                          <a:solidFill>
                            <a:srgbClr val="000000"/>
                          </a:solidFill>
                          <a:effectLst/>
                          <a:latin typeface="+mn-lt"/>
                        </a:rPr>
                        <a:t>İZMİR EKONOMİ ÜNİVERSİTESİ</a:t>
                      </a:r>
                    </a:p>
                  </a:txBody>
                  <a:tcPr marL="108000" marR="108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14</a:t>
                      </a:r>
                    </a:p>
                  </a:txBody>
                  <a:tcPr marL="36000" marR="36000" marT="0" marB="0" anchor="ctr"/>
                </a:tc>
                <a:tc>
                  <a:txBody>
                    <a:bodyPr/>
                    <a:lstStyle/>
                    <a:p>
                      <a:pPr algn="r" fontAlgn="ctr"/>
                      <a:r>
                        <a:rPr lang="tr-TR" sz="1300" b="0" i="0" u="none" strike="noStrike">
                          <a:solidFill>
                            <a:srgbClr val="000000"/>
                          </a:solidFill>
                          <a:effectLst/>
                          <a:latin typeface="+mn-lt"/>
                        </a:rPr>
                        <a:t>28</a:t>
                      </a:r>
                    </a:p>
                  </a:txBody>
                  <a:tcPr marL="36000" marR="36000" marT="0" marB="0" anchor="ctr"/>
                </a:tc>
                <a:tc>
                  <a:txBody>
                    <a:bodyPr/>
                    <a:lstStyle/>
                    <a:p>
                      <a:pPr algn="r" fontAlgn="ctr"/>
                      <a:r>
                        <a:rPr lang="tr-TR" sz="1300" b="1" i="0" u="none" strike="noStrike" dirty="0">
                          <a:solidFill>
                            <a:srgbClr val="000000"/>
                          </a:solidFill>
                          <a:effectLst/>
                          <a:latin typeface="+mn-lt"/>
                        </a:rPr>
                        <a:t>42</a:t>
                      </a:r>
                    </a:p>
                  </a:txBody>
                  <a:tcPr marL="36000" marR="36000" marT="0" marB="0" anchor="ctr"/>
                </a:tc>
                <a:tc>
                  <a:txBody>
                    <a:bodyPr/>
                    <a:lstStyle/>
                    <a:p>
                      <a:pPr algn="r" fontAlgn="ctr"/>
                      <a:r>
                        <a:rPr lang="tr-TR" sz="1300" b="0" i="0" u="none" strike="noStrike">
                          <a:solidFill>
                            <a:srgbClr val="000000"/>
                          </a:solidFill>
                          <a:effectLst/>
                          <a:latin typeface="+mn-lt"/>
                        </a:rPr>
                        <a:t>13</a:t>
                      </a:r>
                    </a:p>
                  </a:txBody>
                  <a:tcPr marL="36000" marR="36000" marT="0" marB="0" anchor="ctr"/>
                </a:tc>
                <a:tc>
                  <a:txBody>
                    <a:bodyPr/>
                    <a:lstStyle/>
                    <a:p>
                      <a:pPr algn="r" fontAlgn="ctr"/>
                      <a:r>
                        <a:rPr lang="tr-TR" sz="1300" b="0" i="0" u="none" strike="noStrike" dirty="0">
                          <a:solidFill>
                            <a:srgbClr val="000000"/>
                          </a:solidFill>
                          <a:effectLst/>
                          <a:latin typeface="+mn-lt"/>
                        </a:rPr>
                        <a:t>20</a:t>
                      </a:r>
                    </a:p>
                  </a:txBody>
                  <a:tcPr marL="36000" marR="36000" marT="0" marB="0" anchor="ctr"/>
                </a:tc>
                <a:tc>
                  <a:txBody>
                    <a:bodyPr/>
                    <a:lstStyle/>
                    <a:p>
                      <a:pPr algn="r" fontAlgn="ctr"/>
                      <a:r>
                        <a:rPr lang="tr-TR" sz="1300" b="1" i="0" u="none" strike="noStrike" dirty="0">
                          <a:solidFill>
                            <a:srgbClr val="000000"/>
                          </a:solidFill>
                          <a:effectLst/>
                          <a:latin typeface="+mn-lt"/>
                        </a:rPr>
                        <a:t>33</a:t>
                      </a:r>
                    </a:p>
                  </a:txBody>
                  <a:tcPr marL="36000" marR="36000" marT="0" marB="0" anchor="ctr"/>
                </a:tc>
                <a:tc>
                  <a:txBody>
                    <a:bodyPr/>
                    <a:lstStyle/>
                    <a:p>
                      <a:pPr algn="r" fontAlgn="ctr"/>
                      <a:r>
                        <a:rPr lang="tr-TR" sz="1300" b="0" i="0" u="none" strike="noStrike" dirty="0">
                          <a:solidFill>
                            <a:srgbClr val="000000"/>
                          </a:solidFill>
                          <a:effectLst/>
                          <a:latin typeface="+mn-lt"/>
                        </a:rPr>
                        <a:t>27</a:t>
                      </a:r>
                    </a:p>
                  </a:txBody>
                  <a:tcPr marL="36000" marR="36000" marT="0" marB="0" anchor="ctr"/>
                </a:tc>
                <a:tc>
                  <a:txBody>
                    <a:bodyPr/>
                    <a:lstStyle/>
                    <a:p>
                      <a:pPr algn="r" fontAlgn="ctr"/>
                      <a:r>
                        <a:rPr lang="tr-TR" sz="1300" b="0" i="0" u="none" strike="noStrike" dirty="0">
                          <a:solidFill>
                            <a:srgbClr val="000000"/>
                          </a:solidFill>
                          <a:effectLst/>
                          <a:latin typeface="+mn-lt"/>
                        </a:rPr>
                        <a:t>48</a:t>
                      </a:r>
                    </a:p>
                  </a:txBody>
                  <a:tcPr marL="36000" marR="36000" marT="0" marB="0" anchor="ctr"/>
                </a:tc>
                <a:tc>
                  <a:txBody>
                    <a:bodyPr/>
                    <a:lstStyle/>
                    <a:p>
                      <a:pPr algn="r" fontAlgn="ctr"/>
                      <a:r>
                        <a:rPr lang="tr-TR" sz="1300" b="1" i="0" u="none" strike="noStrike" dirty="0">
                          <a:solidFill>
                            <a:srgbClr val="000000"/>
                          </a:solidFill>
                          <a:effectLst/>
                          <a:latin typeface="+mn-lt"/>
                        </a:rPr>
                        <a:t>75</a:t>
                      </a:r>
                    </a:p>
                  </a:txBody>
                  <a:tcPr marL="36000" marR="36000" marT="0" marB="0" anchor="ctr"/>
                </a:tc>
                <a:extLst>
                  <a:ext uri="{0D108BD9-81ED-4DB2-BD59-A6C34878D82A}">
                    <a16:rowId xmlns:a16="http://schemas.microsoft.com/office/drawing/2014/main" val="4260205651"/>
                  </a:ext>
                </a:extLst>
              </a:tr>
              <a:tr h="277556">
                <a:tc>
                  <a:txBody>
                    <a:bodyPr/>
                    <a:lstStyle/>
                    <a:p>
                      <a:pPr algn="l" fontAlgn="ctr"/>
                      <a:r>
                        <a:rPr lang="tr-TR" sz="1300" b="0" i="0" u="none" strike="noStrike" dirty="0">
                          <a:solidFill>
                            <a:srgbClr val="000000"/>
                          </a:solidFill>
                          <a:effectLst/>
                          <a:latin typeface="+mn-lt"/>
                        </a:rPr>
                        <a:t>YAŞAR ÜNİVERSİTESİ</a:t>
                      </a:r>
                    </a:p>
                  </a:txBody>
                  <a:tcPr marL="108000" marR="108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17</a:t>
                      </a:r>
                    </a:p>
                  </a:txBody>
                  <a:tcPr marL="36000" marR="36000" marT="0" marB="0" anchor="ctr"/>
                </a:tc>
                <a:tc>
                  <a:txBody>
                    <a:bodyPr/>
                    <a:lstStyle/>
                    <a:p>
                      <a:pPr algn="r" fontAlgn="ctr"/>
                      <a:r>
                        <a:rPr lang="tr-TR" sz="1300" b="0" i="0" u="none" strike="noStrike" dirty="0">
                          <a:solidFill>
                            <a:srgbClr val="000000"/>
                          </a:solidFill>
                          <a:effectLst/>
                          <a:latin typeface="+mn-lt"/>
                        </a:rPr>
                        <a:t>17</a:t>
                      </a:r>
                    </a:p>
                  </a:txBody>
                  <a:tcPr marL="36000" marR="36000" marT="0" marB="0" anchor="ctr"/>
                </a:tc>
                <a:tc>
                  <a:txBody>
                    <a:bodyPr/>
                    <a:lstStyle/>
                    <a:p>
                      <a:pPr algn="r" fontAlgn="ctr"/>
                      <a:r>
                        <a:rPr lang="tr-TR" sz="1300" b="1" i="0" u="none" strike="noStrike" dirty="0">
                          <a:solidFill>
                            <a:srgbClr val="000000"/>
                          </a:solidFill>
                          <a:effectLst/>
                          <a:latin typeface="+mn-lt"/>
                        </a:rPr>
                        <a:t>34</a:t>
                      </a:r>
                    </a:p>
                  </a:txBody>
                  <a:tcPr marL="36000" marR="36000" marT="0" marB="0" anchor="ctr"/>
                </a:tc>
                <a:tc>
                  <a:txBody>
                    <a:bodyPr/>
                    <a:lstStyle/>
                    <a:p>
                      <a:pPr algn="r" fontAlgn="ctr"/>
                      <a:r>
                        <a:rPr lang="tr-TR" sz="1300" b="0" i="0" u="none" strike="noStrike" dirty="0">
                          <a:solidFill>
                            <a:srgbClr val="000000"/>
                          </a:solidFill>
                          <a:effectLst/>
                          <a:latin typeface="+mn-lt"/>
                        </a:rPr>
                        <a:t>6</a:t>
                      </a:r>
                    </a:p>
                  </a:txBody>
                  <a:tcPr marL="36000" marR="36000" marT="0" marB="0" anchor="ctr"/>
                </a:tc>
                <a:tc>
                  <a:txBody>
                    <a:bodyPr/>
                    <a:lstStyle/>
                    <a:p>
                      <a:pPr algn="r" fontAlgn="ctr"/>
                      <a:r>
                        <a:rPr lang="tr-TR" sz="1300" b="0" i="0" u="none" strike="noStrike" dirty="0">
                          <a:solidFill>
                            <a:srgbClr val="000000"/>
                          </a:solidFill>
                          <a:effectLst/>
                          <a:latin typeface="+mn-lt"/>
                        </a:rPr>
                        <a:t>8</a:t>
                      </a:r>
                    </a:p>
                  </a:txBody>
                  <a:tcPr marL="36000" marR="36000" marT="0" marB="0" anchor="ctr"/>
                </a:tc>
                <a:tc>
                  <a:txBody>
                    <a:bodyPr/>
                    <a:lstStyle/>
                    <a:p>
                      <a:pPr algn="r" fontAlgn="ctr"/>
                      <a:r>
                        <a:rPr lang="tr-TR" sz="1300" b="1" i="0" u="none" strike="noStrike" dirty="0">
                          <a:solidFill>
                            <a:srgbClr val="000000"/>
                          </a:solidFill>
                          <a:effectLst/>
                          <a:latin typeface="+mn-lt"/>
                        </a:rPr>
                        <a:t>14</a:t>
                      </a:r>
                    </a:p>
                  </a:txBody>
                  <a:tcPr marL="36000" marR="36000" marT="0" marB="0" anchor="ctr"/>
                </a:tc>
                <a:tc>
                  <a:txBody>
                    <a:bodyPr/>
                    <a:lstStyle/>
                    <a:p>
                      <a:pPr algn="r" fontAlgn="ctr"/>
                      <a:r>
                        <a:rPr lang="tr-TR" sz="1300" b="0" i="0" u="none" strike="noStrike" dirty="0">
                          <a:solidFill>
                            <a:srgbClr val="000000"/>
                          </a:solidFill>
                          <a:effectLst/>
                          <a:latin typeface="+mn-lt"/>
                        </a:rPr>
                        <a:t>23</a:t>
                      </a:r>
                    </a:p>
                  </a:txBody>
                  <a:tcPr marL="36000" marR="36000" marT="0" marB="0" anchor="ctr"/>
                </a:tc>
                <a:tc>
                  <a:txBody>
                    <a:bodyPr/>
                    <a:lstStyle/>
                    <a:p>
                      <a:pPr algn="r" fontAlgn="ctr"/>
                      <a:r>
                        <a:rPr lang="tr-TR" sz="1300" b="0" i="0" u="none" strike="noStrike" dirty="0">
                          <a:solidFill>
                            <a:srgbClr val="000000"/>
                          </a:solidFill>
                          <a:effectLst/>
                          <a:latin typeface="+mn-lt"/>
                        </a:rPr>
                        <a:t>25</a:t>
                      </a:r>
                    </a:p>
                  </a:txBody>
                  <a:tcPr marL="36000" marR="36000" marT="0" marB="0" anchor="ctr"/>
                </a:tc>
                <a:tc>
                  <a:txBody>
                    <a:bodyPr/>
                    <a:lstStyle/>
                    <a:p>
                      <a:pPr algn="r" fontAlgn="ctr"/>
                      <a:r>
                        <a:rPr lang="tr-TR" sz="1300" b="1" i="0" u="none" strike="noStrike" dirty="0">
                          <a:solidFill>
                            <a:srgbClr val="000000"/>
                          </a:solidFill>
                          <a:effectLst/>
                          <a:latin typeface="+mn-lt"/>
                        </a:rPr>
                        <a:t>48</a:t>
                      </a:r>
                    </a:p>
                  </a:txBody>
                  <a:tcPr marL="36000" marR="36000" marT="0" marB="0" anchor="ctr"/>
                </a:tc>
                <a:extLst>
                  <a:ext uri="{0D108BD9-81ED-4DB2-BD59-A6C34878D82A}">
                    <a16:rowId xmlns:a16="http://schemas.microsoft.com/office/drawing/2014/main" val="1814252814"/>
                  </a:ext>
                </a:extLst>
              </a:tr>
              <a:tr h="277556">
                <a:tc>
                  <a:txBody>
                    <a:bodyPr/>
                    <a:lstStyle/>
                    <a:p>
                      <a:pPr algn="l" fontAlgn="ctr"/>
                      <a:r>
                        <a:rPr lang="tr-TR" sz="1300" b="0" i="0" u="none" strike="noStrike" dirty="0">
                          <a:solidFill>
                            <a:srgbClr val="000000"/>
                          </a:solidFill>
                          <a:effectLst/>
                          <a:latin typeface="+mn-lt"/>
                        </a:rPr>
                        <a:t>İZMİR TINAZTEPE ÜNİVERSİTESİ</a:t>
                      </a:r>
                    </a:p>
                  </a:txBody>
                  <a:tcPr marL="108000" marR="108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1</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1</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1</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1</a:t>
                      </a:r>
                    </a:p>
                  </a:txBody>
                  <a:tcPr marL="36000" marR="36000" marT="0" marB="0" anchor="ctr"/>
                </a:tc>
                <a:extLst>
                  <a:ext uri="{0D108BD9-81ED-4DB2-BD59-A6C34878D82A}">
                    <a16:rowId xmlns:a16="http://schemas.microsoft.com/office/drawing/2014/main" val="1998485342"/>
                  </a:ext>
                </a:extLst>
              </a:tr>
              <a:tr h="277556">
                <a:tc>
                  <a:txBody>
                    <a:bodyPr/>
                    <a:lstStyle/>
                    <a:p>
                      <a:pPr algn="l" fontAlgn="ctr"/>
                      <a:r>
                        <a:rPr lang="tr-TR" sz="1300" b="0" i="0" u="none" strike="noStrike" dirty="0">
                          <a:solidFill>
                            <a:srgbClr val="000000"/>
                          </a:solidFill>
                          <a:effectLst/>
                          <a:latin typeface="+mn-lt"/>
                        </a:rPr>
                        <a:t>İZMİR KAVRAM MESLEK YÜKSEKOKULU</a:t>
                      </a:r>
                    </a:p>
                  </a:txBody>
                  <a:tcPr marL="108000" marR="108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0" i="0" u="none" strike="noStrike">
                          <a:solidFill>
                            <a:srgbClr val="000000"/>
                          </a:solidFill>
                          <a:effectLst/>
                          <a:latin typeface="+mn-lt"/>
                        </a:rPr>
                        <a:t>1</a:t>
                      </a:r>
                    </a:p>
                  </a:txBody>
                  <a:tcPr marL="36000" marR="36000" marT="0" marB="0" anchor="ctr"/>
                </a:tc>
                <a:tc>
                  <a:txBody>
                    <a:bodyPr/>
                    <a:lstStyle/>
                    <a:p>
                      <a:pPr algn="r" fontAlgn="ctr"/>
                      <a:r>
                        <a:rPr lang="tr-TR" sz="1300" b="0"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1</a:t>
                      </a:r>
                    </a:p>
                  </a:txBody>
                  <a:tcPr marL="36000" marR="36000" marT="0" marB="0" anchor="ctr"/>
                </a:tc>
                <a:tc>
                  <a:txBody>
                    <a:bodyPr/>
                    <a:lstStyle/>
                    <a:p>
                      <a:pPr algn="r" fontAlgn="ctr"/>
                      <a:r>
                        <a:rPr lang="tr-TR" sz="1300" b="0" i="0" u="none" strike="noStrike" dirty="0">
                          <a:solidFill>
                            <a:srgbClr val="000000"/>
                          </a:solidFill>
                          <a:effectLst/>
                          <a:latin typeface="+mn-lt"/>
                        </a:rPr>
                        <a:t>1</a:t>
                      </a:r>
                    </a:p>
                  </a:txBody>
                  <a:tcPr marL="36000" marR="36000" marT="0" marB="0" anchor="ctr"/>
                </a:tc>
                <a:tc>
                  <a:txBody>
                    <a:bodyPr/>
                    <a:lstStyle/>
                    <a:p>
                      <a:pPr algn="r" fontAlgn="ctr"/>
                      <a:r>
                        <a:rPr lang="tr-TR" sz="1300" b="0" i="0" u="none" strike="noStrike">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1</a:t>
                      </a:r>
                    </a:p>
                  </a:txBody>
                  <a:tcPr marL="36000" marR="36000" marT="0" marB="0" anchor="ctr"/>
                </a:tc>
                <a:extLst>
                  <a:ext uri="{0D108BD9-81ED-4DB2-BD59-A6C34878D82A}">
                    <a16:rowId xmlns:a16="http://schemas.microsoft.com/office/drawing/2014/main" val="954945818"/>
                  </a:ext>
                </a:extLst>
              </a:tr>
              <a:tr h="277556">
                <a:tc>
                  <a:txBody>
                    <a:bodyPr/>
                    <a:lstStyle/>
                    <a:p>
                      <a:pPr algn="l" fontAlgn="ctr"/>
                      <a:r>
                        <a:rPr lang="tr-TR" sz="1200" b="1" i="0" u="none" strike="noStrike" dirty="0">
                          <a:solidFill>
                            <a:srgbClr val="000000"/>
                          </a:solidFill>
                          <a:effectLst/>
                          <a:latin typeface="+mn-lt"/>
                        </a:rPr>
                        <a:t>TOPLAM</a:t>
                      </a:r>
                    </a:p>
                  </a:txBody>
                  <a:tcPr marL="108000" marR="108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1</a:t>
                      </a:r>
                    </a:p>
                  </a:txBody>
                  <a:tcPr marL="36000" marR="36000" marT="0" marB="0" anchor="ctr"/>
                </a:tc>
                <a:tc>
                  <a:txBody>
                    <a:bodyPr/>
                    <a:lstStyle/>
                    <a:p>
                      <a:pPr algn="r" fontAlgn="ctr"/>
                      <a:r>
                        <a:rPr lang="tr-TR" sz="1300" b="1" i="0" u="none" strike="noStrike" dirty="0">
                          <a:solidFill>
                            <a:srgbClr val="000000"/>
                          </a:solidFill>
                          <a:effectLst/>
                          <a:latin typeface="+mn-lt"/>
                        </a:rPr>
                        <a:t>2</a:t>
                      </a:r>
                    </a:p>
                  </a:txBody>
                  <a:tcPr marL="36000" marR="36000" marT="0" marB="0" anchor="ctr"/>
                </a:tc>
                <a:tc>
                  <a:txBody>
                    <a:bodyPr/>
                    <a:lstStyle/>
                    <a:p>
                      <a:pPr algn="r" fontAlgn="ctr"/>
                      <a:r>
                        <a:rPr lang="tr-TR" sz="1300" b="1" i="0" u="none" strike="noStrike" dirty="0">
                          <a:solidFill>
                            <a:srgbClr val="000000"/>
                          </a:solidFill>
                          <a:effectLst/>
                          <a:latin typeface="+mn-lt"/>
                        </a:rPr>
                        <a:t>3</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0</a:t>
                      </a:r>
                    </a:p>
                  </a:txBody>
                  <a:tcPr marL="36000" marR="36000" marT="0" marB="0" anchor="ctr"/>
                </a:tc>
                <a:tc>
                  <a:txBody>
                    <a:bodyPr/>
                    <a:lstStyle/>
                    <a:p>
                      <a:pPr algn="r" fontAlgn="ctr"/>
                      <a:r>
                        <a:rPr lang="tr-TR" sz="1300" b="1" i="0" u="none" strike="noStrike" dirty="0">
                          <a:solidFill>
                            <a:srgbClr val="000000"/>
                          </a:solidFill>
                          <a:effectLst/>
                          <a:latin typeface="+mn-lt"/>
                        </a:rPr>
                        <a:t>99</a:t>
                      </a:r>
                    </a:p>
                  </a:txBody>
                  <a:tcPr marL="36000" marR="36000" marT="0" marB="0" anchor="ctr"/>
                </a:tc>
                <a:tc>
                  <a:txBody>
                    <a:bodyPr/>
                    <a:lstStyle/>
                    <a:p>
                      <a:pPr algn="r" fontAlgn="ctr"/>
                      <a:r>
                        <a:rPr lang="tr-TR" sz="1300" b="1" i="0" u="none" strike="noStrike" dirty="0">
                          <a:solidFill>
                            <a:srgbClr val="000000"/>
                          </a:solidFill>
                          <a:effectLst/>
                          <a:latin typeface="+mn-lt"/>
                        </a:rPr>
                        <a:t>135</a:t>
                      </a:r>
                    </a:p>
                  </a:txBody>
                  <a:tcPr marL="36000" marR="36000" marT="0" marB="0" anchor="ctr"/>
                </a:tc>
                <a:tc>
                  <a:txBody>
                    <a:bodyPr/>
                    <a:lstStyle/>
                    <a:p>
                      <a:pPr algn="r" fontAlgn="ctr"/>
                      <a:r>
                        <a:rPr lang="tr-TR" sz="1300" b="1" i="0" u="none" strike="noStrike" dirty="0">
                          <a:solidFill>
                            <a:srgbClr val="000000"/>
                          </a:solidFill>
                          <a:effectLst/>
                          <a:latin typeface="+mn-lt"/>
                        </a:rPr>
                        <a:t>234</a:t>
                      </a:r>
                    </a:p>
                  </a:txBody>
                  <a:tcPr marL="36000" marR="36000" marT="0" marB="0" anchor="ctr"/>
                </a:tc>
                <a:tc>
                  <a:txBody>
                    <a:bodyPr/>
                    <a:lstStyle/>
                    <a:p>
                      <a:pPr algn="r" fontAlgn="ctr"/>
                      <a:r>
                        <a:rPr lang="tr-TR" sz="1300" b="1" i="0" u="none" strike="noStrike" dirty="0">
                          <a:solidFill>
                            <a:srgbClr val="000000"/>
                          </a:solidFill>
                          <a:effectLst/>
                          <a:latin typeface="+mn-lt"/>
                        </a:rPr>
                        <a:t>147</a:t>
                      </a:r>
                    </a:p>
                  </a:txBody>
                  <a:tcPr marL="36000" marR="36000" marT="0" marB="0" anchor="ctr"/>
                </a:tc>
                <a:tc>
                  <a:txBody>
                    <a:bodyPr/>
                    <a:lstStyle/>
                    <a:p>
                      <a:pPr algn="r" fontAlgn="ctr"/>
                      <a:r>
                        <a:rPr lang="tr-TR" sz="1300" b="1" i="0" u="none" strike="noStrike" dirty="0">
                          <a:solidFill>
                            <a:srgbClr val="000000"/>
                          </a:solidFill>
                          <a:effectLst/>
                          <a:latin typeface="+mn-lt"/>
                        </a:rPr>
                        <a:t>228</a:t>
                      </a:r>
                    </a:p>
                  </a:txBody>
                  <a:tcPr marL="36000" marR="36000" marT="0" marB="0" anchor="ctr"/>
                </a:tc>
                <a:tc>
                  <a:txBody>
                    <a:bodyPr/>
                    <a:lstStyle/>
                    <a:p>
                      <a:pPr algn="r" fontAlgn="ctr"/>
                      <a:r>
                        <a:rPr lang="tr-TR" sz="1300" b="1" i="0" u="none" strike="noStrike" dirty="0">
                          <a:solidFill>
                            <a:srgbClr val="000000"/>
                          </a:solidFill>
                          <a:effectLst/>
                          <a:latin typeface="+mn-lt"/>
                        </a:rPr>
                        <a:t>375</a:t>
                      </a:r>
                    </a:p>
                  </a:txBody>
                  <a:tcPr marL="36000" marR="36000" marT="0" marB="0" anchor="ctr"/>
                </a:tc>
                <a:tc>
                  <a:txBody>
                    <a:bodyPr/>
                    <a:lstStyle/>
                    <a:p>
                      <a:pPr algn="r" fontAlgn="ctr"/>
                      <a:r>
                        <a:rPr lang="tr-TR" sz="1300" b="1" i="0" u="none" strike="noStrike" dirty="0">
                          <a:solidFill>
                            <a:srgbClr val="000000"/>
                          </a:solidFill>
                          <a:effectLst/>
                          <a:latin typeface="+mn-lt"/>
                        </a:rPr>
                        <a:t>247</a:t>
                      </a:r>
                    </a:p>
                  </a:txBody>
                  <a:tcPr marL="36000" marR="36000" marT="0" marB="0" anchor="ctr"/>
                </a:tc>
                <a:tc>
                  <a:txBody>
                    <a:bodyPr/>
                    <a:lstStyle/>
                    <a:p>
                      <a:pPr algn="r" fontAlgn="ctr"/>
                      <a:r>
                        <a:rPr lang="tr-TR" sz="1300" b="1" i="0" u="none" strike="noStrike" dirty="0">
                          <a:solidFill>
                            <a:srgbClr val="000000"/>
                          </a:solidFill>
                          <a:effectLst/>
                          <a:latin typeface="+mn-lt"/>
                        </a:rPr>
                        <a:t>365</a:t>
                      </a:r>
                    </a:p>
                  </a:txBody>
                  <a:tcPr marL="36000" marR="36000" marT="0" marB="0" anchor="ctr"/>
                </a:tc>
                <a:tc>
                  <a:txBody>
                    <a:bodyPr/>
                    <a:lstStyle/>
                    <a:p>
                      <a:pPr algn="r" fontAlgn="ctr"/>
                      <a:r>
                        <a:rPr lang="tr-TR" sz="1300" b="1" i="0" u="none" strike="noStrike" dirty="0">
                          <a:solidFill>
                            <a:srgbClr val="000000"/>
                          </a:solidFill>
                          <a:effectLst/>
                          <a:latin typeface="+mn-lt"/>
                        </a:rPr>
                        <a:t>612</a:t>
                      </a:r>
                    </a:p>
                  </a:txBody>
                  <a:tcPr marL="36000" marR="36000" marT="0" marB="0" anchor="ctr"/>
                </a:tc>
                <a:extLst>
                  <a:ext uri="{0D108BD9-81ED-4DB2-BD59-A6C34878D82A}">
                    <a16:rowId xmlns:a16="http://schemas.microsoft.com/office/drawing/2014/main" val="716478917"/>
                  </a:ext>
                </a:extLst>
              </a:tr>
            </a:tbl>
          </a:graphicData>
        </a:graphic>
      </p:graphicFrame>
      <p:sp>
        <p:nvSpPr>
          <p:cNvPr id="5" name="Dikdörtgen 4"/>
          <p:cNvSpPr/>
          <p:nvPr/>
        </p:nvSpPr>
        <p:spPr>
          <a:xfrm>
            <a:off x="838200" y="5445295"/>
            <a:ext cx="2803605" cy="261610"/>
          </a:xfrm>
          <a:prstGeom prst="rect">
            <a:avLst/>
          </a:prstGeom>
        </p:spPr>
        <p:txBody>
          <a:bodyPr wrap="square">
            <a:spAutoFit/>
          </a:bodyPr>
          <a:lstStyle/>
          <a:p>
            <a:pPr>
              <a:lnSpc>
                <a:spcPct val="110000"/>
              </a:lnSpc>
            </a:pPr>
            <a:r>
              <a:rPr lang="tr-TR" sz="1000" dirty="0">
                <a:solidFill>
                  <a:schemeClr val="accent1">
                    <a:lumMod val="50000"/>
                  </a:schemeClr>
                </a:solidFill>
              </a:rPr>
              <a:t>https</a:t>
            </a:r>
            <a:r>
              <a:rPr lang="tr-TR" sz="1000" dirty="0" smtClean="0">
                <a:solidFill>
                  <a:schemeClr val="accent1">
                    <a:lumMod val="50000"/>
                  </a:schemeClr>
                </a:solidFill>
              </a:rPr>
              <a:t>://istatistik.yok.gov.tr</a:t>
            </a:r>
            <a:endParaRPr lang="tr-TR" sz="1000" dirty="0">
              <a:solidFill>
                <a:schemeClr val="accent1">
                  <a:lumMod val="50000"/>
                </a:schemeClr>
              </a:solidFill>
            </a:endParaRPr>
          </a:p>
        </p:txBody>
      </p:sp>
    </p:spTree>
    <p:extLst>
      <p:ext uri="{BB962C8B-B14F-4D97-AF65-F5344CB8AC3E}">
        <p14:creationId xmlns:p14="http://schemas.microsoft.com/office/powerpoint/2010/main" val="160269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B35E110-FA06-40B5-A67E-61D88C775EBD}"/>
              </a:ext>
            </a:extLst>
          </p:cNvPr>
          <p:cNvSpPr>
            <a:spLocks noGrp="1"/>
          </p:cNvSpPr>
          <p:nvPr>
            <p:ph type="title"/>
          </p:nvPr>
        </p:nvSpPr>
        <p:spPr>
          <a:xfrm>
            <a:off x="838200" y="365125"/>
            <a:ext cx="9194800" cy="1325563"/>
          </a:xfrm>
        </p:spPr>
        <p:txBody>
          <a:bodyPr>
            <a:normAutofit fontScale="90000"/>
          </a:bodyPr>
          <a:lstStyle/>
          <a:p>
            <a:r>
              <a:rPr lang="tr-TR" dirty="0" smtClean="0"/>
              <a:t>Yurtlar (1)</a:t>
            </a:r>
            <a:br>
              <a:rPr lang="tr-TR" dirty="0" smtClean="0"/>
            </a:br>
            <a:r>
              <a:rPr lang="tr-TR" sz="3600" dirty="0" smtClean="0"/>
              <a:t>(İzmir Gençlik ve Spor İl Müdürlüğüne bağlı yurtlar)</a:t>
            </a:r>
            <a:endParaRPr lang="tr-TR" sz="3600" dirty="0"/>
          </a:p>
        </p:txBody>
      </p:sp>
      <p:graphicFrame>
        <p:nvGraphicFramePr>
          <p:cNvPr id="5" name="Tablo 4">
            <a:extLst>
              <a:ext uri="{FF2B5EF4-FFF2-40B4-BE49-F238E27FC236}">
                <a16:creationId xmlns:a16="http://schemas.microsoft.com/office/drawing/2014/main" id="{F2AF9A9D-FABA-49AE-AC4B-2F9DC91A59B3}"/>
              </a:ext>
            </a:extLst>
          </p:cNvPr>
          <p:cNvGraphicFramePr>
            <a:graphicFrameLocks noGrp="1"/>
          </p:cNvGraphicFramePr>
          <p:nvPr>
            <p:extLst>
              <p:ext uri="{D42A27DB-BD31-4B8C-83A1-F6EECF244321}">
                <p14:modId xmlns:p14="http://schemas.microsoft.com/office/powerpoint/2010/main" val="594532150"/>
              </p:ext>
            </p:extLst>
          </p:nvPr>
        </p:nvGraphicFramePr>
        <p:xfrm>
          <a:off x="838200" y="1766938"/>
          <a:ext cx="9791700" cy="1839597"/>
        </p:xfrm>
        <a:graphic>
          <a:graphicData uri="http://schemas.openxmlformats.org/drawingml/2006/table">
            <a:tbl>
              <a:tblPr bandRow="1">
                <a:tableStyleId>{BC89EF96-8CEA-46FF-86C4-4CE0E7609802}</a:tableStyleId>
              </a:tblPr>
              <a:tblGrid>
                <a:gridCol w="2316954">
                  <a:extLst>
                    <a:ext uri="{9D8B030D-6E8A-4147-A177-3AD203B41FA5}">
                      <a16:colId xmlns:a16="http://schemas.microsoft.com/office/drawing/2014/main" val="830818158"/>
                    </a:ext>
                  </a:extLst>
                </a:gridCol>
                <a:gridCol w="7474746">
                  <a:extLst>
                    <a:ext uri="{9D8B030D-6E8A-4147-A177-3AD203B41FA5}">
                      <a16:colId xmlns:a16="http://schemas.microsoft.com/office/drawing/2014/main" val="1876307429"/>
                    </a:ext>
                  </a:extLst>
                </a:gridCol>
              </a:tblGrid>
              <a:tr h="467546">
                <a:tc>
                  <a:txBody>
                    <a:bodyPr/>
                    <a:lstStyle/>
                    <a:p>
                      <a:pPr marL="0" indent="0">
                        <a:lnSpc>
                          <a:spcPct val="100000"/>
                        </a:lnSpc>
                        <a:spcBef>
                          <a:spcPts val="0"/>
                        </a:spcBef>
                        <a:buNone/>
                      </a:pPr>
                      <a:r>
                        <a:rPr lang="tr-TR" sz="1600" b="1" dirty="0" smtClean="0"/>
                        <a:t>Devlet </a:t>
                      </a:r>
                      <a:r>
                        <a:rPr lang="tr-TR" sz="1600" b="1" dirty="0"/>
                        <a:t>Yurdu </a:t>
                      </a:r>
                      <a:r>
                        <a:rPr lang="tr-TR" sz="1600" b="1" dirty="0" smtClean="0"/>
                        <a:t>Sayısı</a:t>
                      </a:r>
                      <a:endParaRPr lang="tr-TR"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26 (Kız: 11, Erkek: 11, Karma: 4)</a:t>
                      </a:r>
                      <a:endParaRPr lang="tr-TR" sz="1600" dirty="0"/>
                    </a:p>
                  </a:txBody>
                  <a:tcPr/>
                </a:tc>
                <a:extLst>
                  <a:ext uri="{0D108BD9-81ED-4DB2-BD59-A6C34878D82A}">
                    <a16:rowId xmlns:a16="http://schemas.microsoft.com/office/drawing/2014/main" val="2610342177"/>
                  </a:ext>
                </a:extLst>
              </a:tr>
              <a:tr h="4675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Öğrenci Kapasitesi</a:t>
                      </a:r>
                      <a:endParaRPr lang="tr-TR"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36.187</a:t>
                      </a:r>
                      <a:r>
                        <a:rPr lang="tr-TR" sz="1600" baseline="0" dirty="0" smtClean="0"/>
                        <a:t> </a:t>
                      </a:r>
                      <a:r>
                        <a:rPr lang="tr-TR" sz="1600" dirty="0" smtClean="0"/>
                        <a:t>(Kız: 21.884, Erkek: 14.303)</a:t>
                      </a:r>
                      <a:endParaRPr lang="tr-TR" sz="1600" dirty="0"/>
                    </a:p>
                  </a:txBody>
                  <a:tcPr/>
                </a:tc>
                <a:extLst>
                  <a:ext uri="{0D108BD9-81ED-4DB2-BD59-A6C34878D82A}">
                    <a16:rowId xmlns:a16="http://schemas.microsoft.com/office/drawing/2014/main" val="3375430322"/>
                  </a:ext>
                </a:extLst>
              </a:tr>
              <a:tr h="467546">
                <a:tc>
                  <a:txBody>
                    <a:bodyPr/>
                    <a:lstStyle/>
                    <a:p>
                      <a:pPr marL="0" indent="0">
                        <a:lnSpc>
                          <a:spcPct val="100000"/>
                        </a:lnSpc>
                        <a:spcBef>
                          <a:spcPts val="0"/>
                        </a:spcBef>
                        <a:buNone/>
                      </a:pPr>
                      <a:r>
                        <a:rPr lang="tr-TR" sz="1600" dirty="0" smtClean="0"/>
                        <a:t>Merkez Yurtlar</a:t>
                      </a: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Balçova, Bayraklı, Bornova (4), Buca (9), Çiğli (3), Gaziemir, Karabağlar</a:t>
                      </a:r>
                      <a:endParaRPr lang="tr-TR" sz="1600" dirty="0"/>
                    </a:p>
                  </a:txBody>
                  <a:tcPr/>
                </a:tc>
                <a:extLst>
                  <a:ext uri="{0D108BD9-81ED-4DB2-BD59-A6C34878D82A}">
                    <a16:rowId xmlns:a16="http://schemas.microsoft.com/office/drawing/2014/main" val="3707592942"/>
                  </a:ext>
                </a:extLst>
              </a:tr>
              <a:tr h="436959">
                <a:tc>
                  <a:txBody>
                    <a:bodyPr/>
                    <a:lstStyle/>
                    <a:p>
                      <a:pPr marL="0" indent="0">
                        <a:lnSpc>
                          <a:spcPct val="100000"/>
                        </a:lnSpc>
                        <a:spcBef>
                          <a:spcPts val="0"/>
                        </a:spcBef>
                        <a:buNone/>
                      </a:pPr>
                      <a:r>
                        <a:rPr lang="tr-TR" sz="1600" dirty="0" smtClean="0"/>
                        <a:t>İlçe Yurtları</a:t>
                      </a: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Bayındır, Bergama, Çeşme, Tire, Urla (2)</a:t>
                      </a:r>
                      <a:endParaRPr lang="tr-TR" sz="1600" dirty="0"/>
                    </a:p>
                  </a:txBody>
                  <a:tcPr/>
                </a:tc>
                <a:extLst>
                  <a:ext uri="{0D108BD9-81ED-4DB2-BD59-A6C34878D82A}">
                    <a16:rowId xmlns:a16="http://schemas.microsoft.com/office/drawing/2014/main" val="3465414432"/>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73749574"/>
              </p:ext>
            </p:extLst>
          </p:nvPr>
        </p:nvGraphicFramePr>
        <p:xfrm>
          <a:off x="838200" y="3857625"/>
          <a:ext cx="9791700" cy="1498600"/>
        </p:xfrm>
        <a:graphic>
          <a:graphicData uri="http://schemas.openxmlformats.org/drawingml/2006/table">
            <a:tbl>
              <a:tblPr bandRow="1">
                <a:tableStyleId>{BC89EF96-8CEA-46FF-86C4-4CE0E7609802}</a:tableStyleId>
              </a:tblPr>
              <a:tblGrid>
                <a:gridCol w="2316954">
                  <a:extLst>
                    <a:ext uri="{9D8B030D-6E8A-4147-A177-3AD203B41FA5}">
                      <a16:colId xmlns:a16="http://schemas.microsoft.com/office/drawing/2014/main" val="3145888128"/>
                    </a:ext>
                  </a:extLst>
                </a:gridCol>
                <a:gridCol w="7474746">
                  <a:extLst>
                    <a:ext uri="{9D8B030D-6E8A-4147-A177-3AD203B41FA5}">
                      <a16:colId xmlns:a16="http://schemas.microsoft.com/office/drawing/2014/main" val="3581808798"/>
                    </a:ext>
                  </a:extLst>
                </a:gridCol>
              </a:tblGrid>
              <a:tr h="451934">
                <a:tc>
                  <a:txBody>
                    <a:bodyPr/>
                    <a:lstStyle/>
                    <a:p>
                      <a:pPr marL="0" indent="0">
                        <a:lnSpc>
                          <a:spcPct val="100000"/>
                        </a:lnSpc>
                        <a:spcBef>
                          <a:spcPts val="0"/>
                        </a:spcBef>
                        <a:buNone/>
                      </a:pPr>
                      <a:r>
                        <a:rPr lang="tr-TR" sz="1600" b="1" dirty="0" smtClean="0"/>
                        <a:t>Özel </a:t>
                      </a:r>
                      <a:r>
                        <a:rPr lang="tr-TR" sz="1600" b="1" dirty="0"/>
                        <a:t>Yurt </a:t>
                      </a:r>
                      <a:r>
                        <a:rPr lang="tr-TR" sz="1600" b="1" dirty="0" smtClean="0"/>
                        <a:t>Sayısı</a:t>
                      </a:r>
                      <a:endParaRPr lang="tr-TR" sz="1600" b="1" dirty="0"/>
                    </a:p>
                  </a:txBody>
                  <a:tcPr/>
                </a:tc>
                <a:tc>
                  <a:txBody>
                    <a:bodyPr/>
                    <a:lstStyle/>
                    <a:p>
                      <a:pPr marL="0" indent="0">
                        <a:lnSpc>
                          <a:spcPct val="100000"/>
                        </a:lnSpc>
                        <a:spcBef>
                          <a:spcPts val="0"/>
                        </a:spcBef>
                        <a:buNone/>
                      </a:pPr>
                      <a:r>
                        <a:rPr lang="tr-TR" sz="1600" dirty="0" smtClean="0"/>
                        <a:t>110 (Kız: 63, Erkek: 47)</a:t>
                      </a:r>
                      <a:endParaRPr lang="tr-TR" sz="1600" dirty="0"/>
                    </a:p>
                  </a:txBody>
                  <a:tcPr/>
                </a:tc>
                <a:extLst>
                  <a:ext uri="{0D108BD9-81ED-4DB2-BD59-A6C34878D82A}">
                    <a16:rowId xmlns:a16="http://schemas.microsoft.com/office/drawing/2014/main" val="3833362365"/>
                  </a:ext>
                </a:extLst>
              </a:tr>
              <a:tr h="467546">
                <a:tc>
                  <a:txBody>
                    <a:bodyPr/>
                    <a:lstStyle/>
                    <a:p>
                      <a:pPr marL="0" indent="0">
                        <a:lnSpc>
                          <a:spcPct val="100000"/>
                        </a:lnSpc>
                        <a:spcBef>
                          <a:spcPts val="0"/>
                        </a:spcBef>
                        <a:buNone/>
                      </a:pPr>
                      <a:r>
                        <a:rPr lang="tr-TR" sz="1600" dirty="0" smtClean="0"/>
                        <a:t>Öğrenci Kapasitesi</a:t>
                      </a:r>
                      <a:endParaRPr lang="tr-TR"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15.033 (Kız: 9.019, Erkek: 6.014)</a:t>
                      </a:r>
                      <a:endParaRPr lang="tr-TR" sz="1600" dirty="0"/>
                    </a:p>
                  </a:txBody>
                  <a:tcPr/>
                </a:tc>
                <a:extLst>
                  <a:ext uri="{0D108BD9-81ED-4DB2-BD59-A6C34878D82A}">
                    <a16:rowId xmlns:a16="http://schemas.microsoft.com/office/drawing/2014/main" val="1622758120"/>
                  </a:ext>
                </a:extLst>
              </a:tr>
              <a:tr h="4675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Yurtlar</a:t>
                      </a:r>
                      <a:endParaRPr lang="tr-TR"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600" dirty="0" smtClean="0"/>
                        <a:t>Balçova (16), Bayraklı, Bornova (32), Buca (43), Çiğli, Karabağlar (5), Konak (2), Menemen (5), Narlıdere (2), Urla (3)</a:t>
                      </a:r>
                      <a:endParaRPr lang="tr-TR" sz="1600" dirty="0"/>
                    </a:p>
                  </a:txBody>
                  <a:tcPr/>
                </a:tc>
                <a:extLst>
                  <a:ext uri="{0D108BD9-81ED-4DB2-BD59-A6C34878D82A}">
                    <a16:rowId xmlns:a16="http://schemas.microsoft.com/office/drawing/2014/main" val="143091171"/>
                  </a:ext>
                </a:extLst>
              </a:tr>
            </a:tbl>
          </a:graphicData>
        </a:graphic>
      </p:graphicFrame>
      <p:sp>
        <p:nvSpPr>
          <p:cNvPr id="6" name="Dikdörtgen 5"/>
          <p:cNvSpPr/>
          <p:nvPr/>
        </p:nvSpPr>
        <p:spPr>
          <a:xfrm>
            <a:off x="838200" y="5385070"/>
            <a:ext cx="5854700" cy="261610"/>
          </a:xfrm>
          <a:prstGeom prst="rect">
            <a:avLst/>
          </a:prstGeom>
        </p:spPr>
        <p:txBody>
          <a:bodyPr wrap="square">
            <a:spAutoFit/>
          </a:bodyPr>
          <a:lstStyle/>
          <a:p>
            <a:pPr>
              <a:lnSpc>
                <a:spcPct val="110000"/>
              </a:lnSpc>
            </a:pPr>
            <a:r>
              <a:rPr lang="tr-TR" sz="1000" dirty="0" smtClean="0">
                <a:solidFill>
                  <a:schemeClr val="accent1">
                    <a:lumMod val="50000"/>
                  </a:schemeClr>
                </a:solidFill>
              </a:rPr>
              <a:t>İzmir Gençlik ve Spor İl Müdürlüğü Yurt Hizmetleri Müdürlüğünden bilgi edinilmiştir.</a:t>
            </a:r>
            <a:endParaRPr lang="tr-TR" sz="1000" dirty="0">
              <a:solidFill>
                <a:schemeClr val="accent1">
                  <a:lumMod val="50000"/>
                </a:schemeClr>
              </a:solidFill>
            </a:endParaRPr>
          </a:p>
        </p:txBody>
      </p:sp>
    </p:spTree>
    <p:extLst>
      <p:ext uri="{BB962C8B-B14F-4D97-AF65-F5344CB8AC3E}">
        <p14:creationId xmlns:p14="http://schemas.microsoft.com/office/powerpoint/2010/main" val="3729513844"/>
      </p:ext>
    </p:extLst>
  </p:cSld>
  <p:clrMapOvr>
    <a:masterClrMapping/>
  </p:clrMapOvr>
</p:sld>
</file>

<file path=ppt/theme/theme1.xml><?xml version="1.0" encoding="utf-8"?>
<a:theme xmlns:a="http://schemas.openxmlformats.org/drawingml/2006/main" name="Office Theme">
  <a:themeElements>
    <a:clrScheme name="DEU_1 1">
      <a:dk1>
        <a:srgbClr val="000000"/>
      </a:dk1>
      <a:lt1>
        <a:srgbClr val="FFFFFF"/>
      </a:lt1>
      <a:dk2>
        <a:srgbClr val="44546A"/>
      </a:dk2>
      <a:lt2>
        <a:srgbClr val="E7E6E6"/>
      </a:lt2>
      <a:accent1>
        <a:srgbClr val="015092"/>
      </a:accent1>
      <a:accent2>
        <a:srgbClr val="4470C3"/>
      </a:accent2>
      <a:accent3>
        <a:srgbClr val="2FB2E4"/>
      </a:accent3>
      <a:accent4>
        <a:srgbClr val="70CEF2"/>
      </a:accent4>
      <a:accent5>
        <a:srgbClr val="97D9F5"/>
      </a:accent5>
      <a:accent6>
        <a:srgbClr val="007BAF"/>
      </a:accent6>
      <a:hlink>
        <a:srgbClr val="2252A1"/>
      </a:hlink>
      <a:folHlink>
        <a:srgbClr val="00A8D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1765</TotalTime>
  <Words>2835</Words>
  <Application>Microsoft Office PowerPoint</Application>
  <PresentationFormat>Geniş ekran</PresentationFormat>
  <Paragraphs>1306</Paragraphs>
  <Slides>31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31</vt:i4>
      </vt:variant>
    </vt:vector>
  </HeadingPairs>
  <TitlesOfParts>
    <vt:vector size="36" baseType="lpstr">
      <vt:lpstr>Arial</vt:lpstr>
      <vt:lpstr>Calibri</vt:lpstr>
      <vt:lpstr>Calibri Light</vt:lpstr>
      <vt:lpstr>Verdana</vt:lpstr>
      <vt:lpstr>Office Theme</vt:lpstr>
      <vt:lpstr>PowerPoint Sunusu</vt:lpstr>
      <vt:lpstr>İzmir İli Yükseköğretim Verileri (2023-2024)</vt:lpstr>
      <vt:lpstr>Akademik Birim Sayıları</vt:lpstr>
      <vt:lpstr>Program Sayıları</vt:lpstr>
      <vt:lpstr>Akademik Personel Sayıları</vt:lpstr>
      <vt:lpstr>Öğrenci Sayıları</vt:lpstr>
      <vt:lpstr>Uluslararası Öğrenci Sayıları</vt:lpstr>
      <vt:lpstr>Değişim Programları Öğrenci Sayıları</vt:lpstr>
      <vt:lpstr>Yurtlar (1) (İzmir Gençlik ve Spor İl Müdürlüğüne bağlı yurtlar)</vt:lpstr>
      <vt:lpstr>Yurtlar (2) </vt:lpstr>
      <vt:lpstr>Üniversite Hastaneleri (1)</vt:lpstr>
      <vt:lpstr>Üniversite Hastaneleri (2)</vt:lpstr>
      <vt:lpstr>Sağlık Turizmi Yetki Belgeleri</vt:lpstr>
      <vt:lpstr>Turizm Alanı (1)</vt:lpstr>
      <vt:lpstr>Turizm Alanı (2)</vt:lpstr>
      <vt:lpstr>Tarım ve Hayvancılık Alanı (1)</vt:lpstr>
      <vt:lpstr>Tarım ve Hayvancılık Alanı (2)</vt:lpstr>
      <vt:lpstr>Tarım ve Hayvancılık Alanı (3)</vt:lpstr>
      <vt:lpstr>Arkeoloji Alanı (1)</vt:lpstr>
      <vt:lpstr>Arkeoloji Alanı (2)</vt:lpstr>
      <vt:lpstr>Arkeoloji Alanı (3)</vt:lpstr>
      <vt:lpstr>Araştırma Üniversiteleri</vt:lpstr>
      <vt:lpstr>Teknoparklar (1)</vt:lpstr>
      <vt:lpstr>Teknoparklar (2)</vt:lpstr>
      <vt:lpstr>İZKA Projeleri</vt:lpstr>
      <vt:lpstr>2024 Yılı Mekânda Erişebilirlik Ödülü (Turuncu Bayrak) (1)</vt:lpstr>
      <vt:lpstr>2024 Yılı Mekânda Erişebilirlik Ödülü (Turuncu Bayrak) (2)</vt:lpstr>
      <vt:lpstr> 2024 Yılı Eğitimde Erişebilirlik Ödülü (Yeşil Bayrak) </vt:lpstr>
      <vt:lpstr> 2024 Yılı Sosyo-kültürel Faaliyetlerde Erişebilirlik Ödülü (Mavi Bayrak) </vt:lpstr>
      <vt:lpstr>2024 Yılı Engelsiz Program Nişanları ve İlgili Engel Grupları (1)</vt:lpstr>
      <vt:lpstr>2024 Yılı Engelsiz Program Nişanları ve İlgili Engel Grupları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Deniz Kuru</dc:creator>
  <cp:keywords/>
  <dc:description/>
  <cp:lastModifiedBy>Ozlem Abacioglu</cp:lastModifiedBy>
  <cp:revision>120</cp:revision>
  <cp:lastPrinted>2024-07-03T07:56:32Z</cp:lastPrinted>
  <dcterms:created xsi:type="dcterms:W3CDTF">2019-09-12T13:37:31Z</dcterms:created>
  <dcterms:modified xsi:type="dcterms:W3CDTF">2024-07-03T09:01:06Z</dcterms:modified>
  <cp:category/>
</cp:coreProperties>
</file>